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avi" ContentType="video/x-msvide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Lst>
  <p:notesMasterIdLst>
    <p:notesMasterId r:id="rId69"/>
  </p:notesMasterIdLst>
  <p:sldIdLst>
    <p:sldId id="257" r:id="rId4"/>
    <p:sldId id="271" r:id="rId5"/>
    <p:sldId id="311" r:id="rId6"/>
    <p:sldId id="313" r:id="rId7"/>
    <p:sldId id="314" r:id="rId8"/>
    <p:sldId id="312" r:id="rId9"/>
    <p:sldId id="319" r:id="rId10"/>
    <p:sldId id="320" r:id="rId11"/>
    <p:sldId id="321" r:id="rId12"/>
    <p:sldId id="322" r:id="rId13"/>
    <p:sldId id="315" r:id="rId14"/>
    <p:sldId id="316" r:id="rId15"/>
    <p:sldId id="317" r:id="rId16"/>
    <p:sldId id="323" r:id="rId17"/>
    <p:sldId id="324" r:id="rId18"/>
    <p:sldId id="326" r:id="rId19"/>
    <p:sldId id="333" r:id="rId20"/>
    <p:sldId id="334" r:id="rId21"/>
    <p:sldId id="331" r:id="rId22"/>
    <p:sldId id="335" r:id="rId23"/>
    <p:sldId id="332" r:id="rId24"/>
    <p:sldId id="327" r:id="rId25"/>
    <p:sldId id="336" r:id="rId26"/>
    <p:sldId id="338" r:id="rId27"/>
    <p:sldId id="339" r:id="rId28"/>
    <p:sldId id="340" r:id="rId29"/>
    <p:sldId id="325" r:id="rId30"/>
    <p:sldId id="276" r:id="rId31"/>
    <p:sldId id="277" r:id="rId32"/>
    <p:sldId id="284" r:id="rId33"/>
    <p:sldId id="337" r:id="rId34"/>
    <p:sldId id="278" r:id="rId35"/>
    <p:sldId id="279" r:id="rId36"/>
    <p:sldId id="280" r:id="rId37"/>
    <p:sldId id="281" r:id="rId38"/>
    <p:sldId id="282" r:id="rId39"/>
    <p:sldId id="285" r:id="rId40"/>
    <p:sldId id="283" r:id="rId41"/>
    <p:sldId id="286" r:id="rId42"/>
    <p:sldId id="287" r:id="rId43"/>
    <p:sldId id="288" r:id="rId44"/>
    <p:sldId id="289" r:id="rId45"/>
    <p:sldId id="290" r:id="rId46"/>
    <p:sldId id="291" r:id="rId47"/>
    <p:sldId id="292" r:id="rId48"/>
    <p:sldId id="298" r:id="rId49"/>
    <p:sldId id="293" r:id="rId50"/>
    <p:sldId id="294" r:id="rId51"/>
    <p:sldId id="295" r:id="rId52"/>
    <p:sldId id="296" r:id="rId53"/>
    <p:sldId id="299" r:id="rId54"/>
    <p:sldId id="297" r:id="rId55"/>
    <p:sldId id="348" r:id="rId56"/>
    <p:sldId id="307" r:id="rId57"/>
    <p:sldId id="300" r:id="rId58"/>
    <p:sldId id="306" r:id="rId59"/>
    <p:sldId id="301" r:id="rId60"/>
    <p:sldId id="341" r:id="rId61"/>
    <p:sldId id="342" r:id="rId62"/>
    <p:sldId id="304" r:id="rId63"/>
    <p:sldId id="343" r:id="rId64"/>
    <p:sldId id="344" r:id="rId65"/>
    <p:sldId id="345" r:id="rId66"/>
    <p:sldId id="346" r:id="rId67"/>
    <p:sldId id="347"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89" d="100"/>
          <a:sy n="89" d="100"/>
        </p:scale>
        <p:origin x="1310"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5" Type="http://schemas.openxmlformats.org/officeDocument/2006/relationships/image" Target="../media/image26.wmf"/><Relationship Id="rId4"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5" Type="http://schemas.openxmlformats.org/officeDocument/2006/relationships/image" Target="../media/image28.wmf"/><Relationship Id="rId4"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5EC775-880C-44CB-8AE2-3269D895F24F}" type="datetimeFigureOut">
              <a:rPr lang="en-US" smtClean="0"/>
              <a:t>12/7/2015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310F0-22F4-44BC-9418-29B3E40774BE}" type="slidenum">
              <a:rPr lang="en-US" smtClean="0"/>
              <a:t>‹#›</a:t>
            </a:fld>
            <a:endParaRPr lang="en-US"/>
          </a:p>
        </p:txBody>
      </p:sp>
    </p:spTree>
    <p:extLst>
      <p:ext uri="{BB962C8B-B14F-4D97-AF65-F5344CB8AC3E}">
        <p14:creationId xmlns:p14="http://schemas.microsoft.com/office/powerpoint/2010/main" val="112111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12/7/2015 3:43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extLst>
      <p:ext uri="{BB962C8B-B14F-4D97-AF65-F5344CB8AC3E}">
        <p14:creationId xmlns:p14="http://schemas.microsoft.com/office/powerpoint/2010/main" val="487109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12/7/2015 3:43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54</a:t>
            </a:fld>
            <a:endParaRPr lang="en-US" dirty="0"/>
          </a:p>
        </p:txBody>
      </p:sp>
    </p:spTree>
    <p:extLst>
      <p:ext uri="{BB962C8B-B14F-4D97-AF65-F5344CB8AC3E}">
        <p14:creationId xmlns:p14="http://schemas.microsoft.com/office/powerpoint/2010/main" val="64276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smtClean="0"/>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smtClean="0"/>
              <a:t>click to…</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2286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wmf"/><Relationship Id="rId3" Type="http://schemas.openxmlformats.org/officeDocument/2006/relationships/image" Target="../media/image6.png"/><Relationship Id="rId7" Type="http://schemas.openxmlformats.org/officeDocument/2006/relationships/image" Target="../media/image23.wmf"/><Relationship Id="rId12"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4.wmf"/></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28.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5.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59.png"/><Relationship Id="rId4" Type="http://schemas.openxmlformats.org/officeDocument/2006/relationships/notesSlide" Target="../notesSlides/notesSlide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Control of Robotic System – Final Project</a:t>
            </a:r>
            <a:endParaRPr lang="en-US" dirty="0"/>
          </a:p>
        </p:txBody>
      </p:sp>
      <p:sp>
        <p:nvSpPr>
          <p:cNvPr id="3" name="Subtitle 2"/>
          <p:cNvSpPr>
            <a:spLocks noGrp="1"/>
          </p:cNvSpPr>
          <p:nvPr>
            <p:ph type="subTitle" idx="1"/>
          </p:nvPr>
        </p:nvSpPr>
        <p:spPr>
          <a:xfrm>
            <a:off x="730249" y="4344988"/>
            <a:ext cx="7804151" cy="1293812"/>
          </a:xfrm>
        </p:spPr>
        <p:txBody>
          <a:bodyPr>
            <a:normAutofit/>
          </a:bodyPr>
          <a:lstStyle/>
          <a:p>
            <a:r>
              <a:rPr lang="en-US" dirty="0" err="1" smtClean="0"/>
              <a:t>Ankur</a:t>
            </a:r>
            <a:r>
              <a:rPr lang="en-US" dirty="0" smtClean="0"/>
              <a:t> Jain                                      Chirag </a:t>
            </a:r>
            <a:r>
              <a:rPr lang="en-US" dirty="0" err="1" smtClean="0"/>
              <a:t>Majithia</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p:sp>
        <p:nvSpPr>
          <p:cNvPr id="3" name="Text Placeholder 2"/>
          <p:cNvSpPr>
            <a:spLocks noGrp="1"/>
          </p:cNvSpPr>
          <p:nvPr>
            <p:ph type="body" sz="quarter" idx="10"/>
          </p:nvPr>
        </p:nvSpPr>
        <p:spPr>
          <a:xfrm>
            <a:off x="381000" y="1411552"/>
            <a:ext cx="8382000" cy="2037481"/>
          </a:xfrm>
        </p:spPr>
        <p:txBody>
          <a:bodyPr/>
          <a:lstStyle/>
          <a:p>
            <a:r>
              <a:rPr lang="en-IN" sz="2000" dirty="0"/>
              <a:t>Cool! It works! Lets push the limits of the cart --  I mean the controller!</a:t>
            </a:r>
          </a:p>
          <a:p>
            <a:r>
              <a:rPr lang="en-IN" sz="2000" dirty="0" err="1"/>
              <a:t>X_ref</a:t>
            </a:r>
            <a:r>
              <a:rPr lang="en-IN" sz="2000" dirty="0"/>
              <a:t> = </a:t>
            </a:r>
            <a:r>
              <a:rPr lang="en-IN" sz="2000" dirty="0" smtClean="0"/>
              <a:t>2500</a:t>
            </a:r>
          </a:p>
          <a:p>
            <a:r>
              <a:rPr lang="en-IN" sz="2000" dirty="0" smtClean="0"/>
              <a:t>Why did it fail!?</a:t>
            </a:r>
            <a:endParaRPr lang="en-IN" sz="2000" dirty="0"/>
          </a:p>
          <a:p>
            <a:endParaRPr lang="en-US" dirty="0"/>
          </a:p>
          <a:p>
            <a:endParaRPr lang="en-US" dirty="0"/>
          </a:p>
        </p:txBody>
      </p:sp>
      <p:pic>
        <p:nvPicPr>
          <p:cNvPr id="4" name="Picture 3"/>
          <p:cNvPicPr>
            <a:picLocks noChangeAspect="1"/>
          </p:cNvPicPr>
          <p:nvPr/>
        </p:nvPicPr>
        <p:blipFill>
          <a:blip r:embed="rId2"/>
          <a:stretch>
            <a:fillRect/>
          </a:stretch>
        </p:blipFill>
        <p:spPr>
          <a:xfrm>
            <a:off x="2819400" y="1828800"/>
            <a:ext cx="5286375" cy="4880930"/>
          </a:xfrm>
          <a:prstGeom prst="rect">
            <a:avLst/>
          </a:prstGeom>
        </p:spPr>
      </p:pic>
    </p:spTree>
    <p:extLst>
      <p:ext uri="{BB962C8B-B14F-4D97-AF65-F5344CB8AC3E}">
        <p14:creationId xmlns:p14="http://schemas.microsoft.com/office/powerpoint/2010/main" val="153897287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p:sp>
        <p:nvSpPr>
          <p:cNvPr id="3" name="Text Placeholder 2"/>
          <p:cNvSpPr>
            <a:spLocks noGrp="1"/>
          </p:cNvSpPr>
          <p:nvPr>
            <p:ph type="body" sz="quarter" idx="10"/>
          </p:nvPr>
        </p:nvSpPr>
        <p:spPr>
          <a:xfrm>
            <a:off x="381000" y="1411552"/>
            <a:ext cx="8382000" cy="1280351"/>
          </a:xfrm>
        </p:spPr>
        <p:txBody>
          <a:bodyPr/>
          <a:lstStyle/>
          <a:p>
            <a:r>
              <a:rPr lang="en-IN" sz="2400" dirty="0" smtClean="0"/>
              <a:t>Can this be Generalized?</a:t>
            </a:r>
          </a:p>
          <a:p>
            <a:r>
              <a:rPr lang="en-IN" sz="2400" dirty="0" smtClean="0"/>
              <a:t>Yes! Saturate the error that is making the system lose linearity!</a:t>
            </a:r>
          </a:p>
          <a:p>
            <a:pPr marL="0" indent="0">
              <a:buNone/>
            </a:pPr>
            <a:endParaRPr lang="en-US" dirty="0"/>
          </a:p>
        </p:txBody>
      </p:sp>
      <p:pic>
        <p:nvPicPr>
          <p:cNvPr id="4" name="Picture 3"/>
          <p:cNvPicPr>
            <a:picLocks noChangeAspect="1"/>
          </p:cNvPicPr>
          <p:nvPr/>
        </p:nvPicPr>
        <p:blipFill>
          <a:blip r:embed="rId2"/>
          <a:stretch>
            <a:fillRect/>
          </a:stretch>
        </p:blipFill>
        <p:spPr>
          <a:xfrm>
            <a:off x="747712" y="2590800"/>
            <a:ext cx="7648575" cy="3631466"/>
          </a:xfrm>
          <a:prstGeom prst="rect">
            <a:avLst/>
          </a:prstGeom>
        </p:spPr>
      </p:pic>
    </p:spTree>
    <p:extLst>
      <p:ext uri="{BB962C8B-B14F-4D97-AF65-F5344CB8AC3E}">
        <p14:creationId xmlns:p14="http://schemas.microsoft.com/office/powerpoint/2010/main" val="338449162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p:sp>
        <p:nvSpPr>
          <p:cNvPr id="3" name="Text Placeholder 2"/>
          <p:cNvSpPr>
            <a:spLocks noGrp="1"/>
          </p:cNvSpPr>
          <p:nvPr>
            <p:ph type="body" sz="quarter" idx="10"/>
          </p:nvPr>
        </p:nvSpPr>
        <p:spPr>
          <a:xfrm>
            <a:off x="381000" y="894985"/>
            <a:ext cx="8382000" cy="387798"/>
          </a:xfrm>
        </p:spPr>
        <p:txBody>
          <a:bodyPr/>
          <a:lstStyle/>
          <a:p>
            <a:r>
              <a:rPr lang="en-IN" sz="1800" dirty="0" smtClean="0"/>
              <a:t>Output</a:t>
            </a:r>
            <a:r>
              <a:rPr lang="en-IN" sz="2800" dirty="0" smtClean="0"/>
              <a:t> </a:t>
            </a:r>
            <a:r>
              <a:rPr lang="en-IN" sz="2000" dirty="0" smtClean="0"/>
              <a:t>After saturating error in X : Graph of X vs Time</a:t>
            </a:r>
            <a:endParaRPr lang="en-US" sz="2000" dirty="0"/>
          </a:p>
        </p:txBody>
      </p:sp>
      <p:pic>
        <p:nvPicPr>
          <p:cNvPr id="4" name="Picture 3"/>
          <p:cNvPicPr>
            <a:picLocks noChangeAspect="1"/>
          </p:cNvPicPr>
          <p:nvPr/>
        </p:nvPicPr>
        <p:blipFill>
          <a:blip r:embed="rId2"/>
          <a:stretch>
            <a:fillRect/>
          </a:stretch>
        </p:blipFill>
        <p:spPr>
          <a:xfrm>
            <a:off x="348803" y="1338183"/>
            <a:ext cx="5943600" cy="5379223"/>
          </a:xfrm>
          <a:prstGeom prst="rect">
            <a:avLst/>
          </a:prstGeom>
        </p:spPr>
      </p:pic>
      <p:pic>
        <p:nvPicPr>
          <p:cNvPr id="5" name="Picture 4"/>
          <p:cNvPicPr>
            <a:picLocks noChangeAspect="1"/>
          </p:cNvPicPr>
          <p:nvPr/>
        </p:nvPicPr>
        <p:blipFill>
          <a:blip r:embed="rId3"/>
          <a:stretch>
            <a:fillRect/>
          </a:stretch>
        </p:blipFill>
        <p:spPr>
          <a:xfrm>
            <a:off x="6477000" y="894985"/>
            <a:ext cx="1685925" cy="2409825"/>
          </a:xfrm>
          <a:prstGeom prst="rect">
            <a:avLst/>
          </a:prstGeom>
        </p:spPr>
      </p:pic>
      <p:pic>
        <p:nvPicPr>
          <p:cNvPr id="6" name="Picture 5"/>
          <p:cNvPicPr>
            <a:picLocks noChangeAspect="1"/>
          </p:cNvPicPr>
          <p:nvPr/>
        </p:nvPicPr>
        <p:blipFill>
          <a:blip r:embed="rId4"/>
          <a:stretch>
            <a:fillRect/>
          </a:stretch>
        </p:blipFill>
        <p:spPr>
          <a:xfrm>
            <a:off x="5731762" y="4039600"/>
            <a:ext cx="3176399" cy="2158211"/>
          </a:xfrm>
          <a:prstGeom prst="rect">
            <a:avLst/>
          </a:prstGeom>
        </p:spPr>
      </p:pic>
      <p:sp>
        <p:nvSpPr>
          <p:cNvPr id="7" name="TextBox 6"/>
          <p:cNvSpPr txBox="1"/>
          <p:nvPr/>
        </p:nvSpPr>
        <p:spPr>
          <a:xfrm>
            <a:off x="6477000" y="3048000"/>
            <a:ext cx="1707903" cy="338554"/>
          </a:xfrm>
          <a:prstGeom prst="rect">
            <a:avLst/>
          </a:prstGeom>
          <a:noFill/>
        </p:spPr>
        <p:txBody>
          <a:bodyPr wrap="none" rtlCol="0">
            <a:spAutoFit/>
          </a:bodyPr>
          <a:lstStyle/>
          <a:p>
            <a:r>
              <a:rPr lang="en-IN" sz="1600" dirty="0" smtClean="0">
                <a:solidFill>
                  <a:schemeClr val="bg1"/>
                </a:solidFill>
              </a:rPr>
              <a:t>Starts at X(0) = 10 </a:t>
            </a:r>
            <a:endParaRPr lang="en-US" sz="1600" dirty="0">
              <a:solidFill>
                <a:schemeClr val="bg1"/>
              </a:solidFill>
            </a:endParaRPr>
          </a:p>
        </p:txBody>
      </p:sp>
      <p:sp>
        <p:nvSpPr>
          <p:cNvPr id="8" name="TextBox 7"/>
          <p:cNvSpPr txBox="1"/>
          <p:nvPr/>
        </p:nvSpPr>
        <p:spPr>
          <a:xfrm>
            <a:off x="6296696" y="5836950"/>
            <a:ext cx="2216632" cy="338554"/>
          </a:xfrm>
          <a:prstGeom prst="rect">
            <a:avLst/>
          </a:prstGeom>
          <a:noFill/>
        </p:spPr>
        <p:txBody>
          <a:bodyPr wrap="none" rtlCol="0">
            <a:spAutoFit/>
          </a:bodyPr>
          <a:lstStyle/>
          <a:p>
            <a:r>
              <a:rPr lang="en-IN" sz="1600" dirty="0" smtClean="0">
                <a:solidFill>
                  <a:schemeClr val="bg1"/>
                </a:solidFill>
              </a:rPr>
              <a:t>Converges at X(t) = 5000</a:t>
            </a:r>
            <a:endParaRPr lang="en-US" sz="1600" dirty="0">
              <a:solidFill>
                <a:schemeClr val="bg1"/>
              </a:solidFill>
            </a:endParaRPr>
          </a:p>
        </p:txBody>
      </p:sp>
    </p:spTree>
    <p:extLst>
      <p:ext uri="{BB962C8B-B14F-4D97-AF65-F5344CB8AC3E}">
        <p14:creationId xmlns:p14="http://schemas.microsoft.com/office/powerpoint/2010/main" val="271842750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p:sp>
        <p:nvSpPr>
          <p:cNvPr id="5" name="Rectangle 4"/>
          <p:cNvSpPr/>
          <p:nvPr/>
        </p:nvSpPr>
        <p:spPr>
          <a:xfrm>
            <a:off x="347730" y="901424"/>
            <a:ext cx="5408725" cy="369332"/>
          </a:xfrm>
          <a:prstGeom prst="rect">
            <a:avLst/>
          </a:prstGeom>
        </p:spPr>
        <p:txBody>
          <a:bodyPr wrap="none">
            <a:spAutoFit/>
          </a:bodyPr>
          <a:lstStyle/>
          <a:p>
            <a:r>
              <a:rPr lang="en-IN" sz="1600" dirty="0" smtClean="0"/>
              <a:t>Output</a:t>
            </a:r>
            <a:r>
              <a:rPr lang="en-IN" dirty="0" smtClean="0"/>
              <a:t> </a:t>
            </a:r>
            <a:r>
              <a:rPr lang="en-IN" dirty="0"/>
              <a:t>After saturating error in </a:t>
            </a:r>
            <a:r>
              <a:rPr lang="en-IN" dirty="0" smtClean="0"/>
              <a:t>X :: Graph </a:t>
            </a:r>
            <a:r>
              <a:rPr lang="en-IN" dirty="0" err="1" smtClean="0"/>
              <a:t>X_dot</a:t>
            </a:r>
            <a:r>
              <a:rPr lang="en-IN" dirty="0" smtClean="0"/>
              <a:t> vs Time</a:t>
            </a:r>
            <a:endParaRPr lang="en-US" dirty="0"/>
          </a:p>
        </p:txBody>
      </p:sp>
      <p:pic>
        <p:nvPicPr>
          <p:cNvPr id="6" name="Picture 5"/>
          <p:cNvPicPr>
            <a:picLocks noChangeAspect="1"/>
          </p:cNvPicPr>
          <p:nvPr/>
        </p:nvPicPr>
        <p:blipFill>
          <a:blip r:embed="rId2"/>
          <a:stretch>
            <a:fillRect/>
          </a:stretch>
        </p:blipFill>
        <p:spPr>
          <a:xfrm>
            <a:off x="1600200" y="1270756"/>
            <a:ext cx="6234716" cy="5572622"/>
          </a:xfrm>
          <a:prstGeom prst="rect">
            <a:avLst/>
          </a:prstGeom>
        </p:spPr>
      </p:pic>
      <p:sp>
        <p:nvSpPr>
          <p:cNvPr id="8" name="Text Placeholder 2"/>
          <p:cNvSpPr>
            <a:spLocks noGrp="1"/>
          </p:cNvSpPr>
          <p:nvPr>
            <p:ph type="body" sz="quarter" idx="10"/>
          </p:nvPr>
        </p:nvSpPr>
        <p:spPr>
          <a:xfrm>
            <a:off x="2057400" y="6248400"/>
            <a:ext cx="8382000" cy="276999"/>
          </a:xfrm>
        </p:spPr>
        <p:txBody>
          <a:bodyPr/>
          <a:lstStyle/>
          <a:p>
            <a:r>
              <a:rPr lang="en-IN" sz="2000" dirty="0" smtClean="0">
                <a:solidFill>
                  <a:schemeClr val="bg1"/>
                </a:solidFill>
              </a:rPr>
              <a:t>Notice the cart goes with constant Velocity!</a:t>
            </a:r>
            <a:endParaRPr lang="en-US" sz="2000" dirty="0">
              <a:solidFill>
                <a:schemeClr val="bg1"/>
              </a:solidFill>
            </a:endParaRPr>
          </a:p>
        </p:txBody>
      </p:sp>
    </p:spTree>
    <p:extLst>
      <p:ext uri="{BB962C8B-B14F-4D97-AF65-F5344CB8AC3E}">
        <p14:creationId xmlns:p14="http://schemas.microsoft.com/office/powerpoint/2010/main" val="149744130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1000" y="1411552"/>
                <a:ext cx="8382000" cy="5494774"/>
              </a:xfrm>
            </p:spPr>
            <p:txBody>
              <a:bodyPr/>
              <a:lstStyle/>
              <a:p>
                <a:r>
                  <a:rPr lang="en-IN" dirty="0" smtClean="0"/>
                  <a:t>Why does </a:t>
                </a:r>
                <a:r>
                  <a:rPr lang="en-IN" dirty="0" err="1" smtClean="0"/>
                  <a:t>x_dot</a:t>
                </a:r>
                <a:r>
                  <a:rPr lang="en-IN" dirty="0" smtClean="0"/>
                  <a:t> become constant?</a:t>
                </a:r>
              </a:p>
              <a:p>
                <a:pPr marL="0" indent="0">
                  <a:buNone/>
                </a:pPr>
                <a:r>
                  <a:rPr lang="en-IN" dirty="0" err="1" smtClean="0"/>
                  <a:t>Fnet</a:t>
                </a:r>
                <a:r>
                  <a:rPr lang="en-IN" dirty="0" smtClean="0"/>
                  <a:t> = m</a:t>
                </a:r>
                <a14:m>
                  <m:oMath xmlns:m="http://schemas.openxmlformats.org/officeDocument/2006/math">
                    <m:f>
                      <m:fPr>
                        <m:ctrlPr>
                          <a:rPr lang="en-IN" i="1" smtClean="0">
                            <a:latin typeface="Cambria Math" panose="02040503050406030204" pitchFamily="18" charset="0"/>
                          </a:rPr>
                        </m:ctrlPr>
                      </m:fPr>
                      <m:num>
                        <m:r>
                          <a:rPr lang="en-IN" i="1" smtClean="0">
                            <a:latin typeface="Cambria Math" panose="02040503050406030204" pitchFamily="18" charset="0"/>
                          </a:rPr>
                          <m:t>𝑑</m:t>
                        </m:r>
                        <m:r>
                          <a:rPr lang="en-IN" b="0" i="1" baseline="30000" smtClean="0">
                            <a:latin typeface="Cambria Math" panose="02040503050406030204" pitchFamily="18" charset="0"/>
                          </a:rPr>
                          <m:t>2</m:t>
                        </m:r>
                        <m:r>
                          <a:rPr lang="en-IN" b="0" i="1" smtClean="0">
                            <a:latin typeface="Cambria Math" panose="02040503050406030204" pitchFamily="18" charset="0"/>
                          </a:rPr>
                          <m:t>𝑥</m:t>
                        </m:r>
                      </m:num>
                      <m:den>
                        <m:r>
                          <a:rPr lang="en-IN" i="1" smtClean="0">
                            <a:latin typeface="Cambria Math" panose="02040503050406030204" pitchFamily="18" charset="0"/>
                          </a:rPr>
                          <m:t>𝑑</m:t>
                        </m:r>
                        <m:r>
                          <a:rPr lang="en-IN" b="0" i="1" smtClean="0">
                            <a:latin typeface="Cambria Math" panose="02040503050406030204" pitchFamily="18" charset="0"/>
                          </a:rPr>
                          <m:t>𝑡</m:t>
                        </m:r>
                      </m:den>
                    </m:f>
                  </m:oMath>
                </a14:m>
                <a:r>
                  <a:rPr lang="en-US" dirty="0" smtClean="0"/>
                  <a:t> = k</a:t>
                </a:r>
                <a:r>
                  <a:rPr lang="en-US" baseline="-25000" dirty="0" smtClean="0"/>
                  <a:t>1</a:t>
                </a:r>
                <a:r>
                  <a:rPr lang="en-US" dirty="0" smtClean="0"/>
                  <a:t> * (X(t)-</a:t>
                </a:r>
                <a:r>
                  <a:rPr lang="en-US" dirty="0" err="1" smtClean="0"/>
                  <a:t>X</a:t>
                </a:r>
                <a:r>
                  <a:rPr lang="en-US" baseline="-25000" dirty="0" err="1" smtClean="0"/>
                  <a:t>ref</a:t>
                </a:r>
                <a:r>
                  <a:rPr lang="en-US" dirty="0" smtClean="0"/>
                  <a:t>) + k</a:t>
                </a:r>
                <a:r>
                  <a:rPr lang="en-US" baseline="-25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num>
                      <m:den>
                        <m:r>
                          <a:rPr lang="en-US" i="1" smtClean="0">
                            <a:latin typeface="Cambria Math" panose="02040503050406030204" pitchFamily="18" charset="0"/>
                          </a:rPr>
                          <m:t>𝑑</m:t>
                        </m:r>
                        <m:r>
                          <a:rPr lang="en-IN" b="0" i="1" smtClean="0">
                            <a:latin typeface="Cambria Math" panose="02040503050406030204" pitchFamily="18" charset="0"/>
                          </a:rPr>
                          <m:t>𝑡</m:t>
                        </m:r>
                      </m:den>
                    </m:f>
                  </m:oMath>
                </a14:m>
                <a:r>
                  <a:rPr lang="en-US" baseline="-25000" dirty="0" smtClean="0"/>
                  <a:t> </a:t>
                </a:r>
                <a:r>
                  <a:rPr lang="en-US" baseline="-25000" dirty="0"/>
                  <a:t> </a:t>
                </a:r>
                <a:r>
                  <a:rPr lang="en-US" dirty="0" smtClean="0"/>
                  <a:t>- </a:t>
                </a:r>
                <a14:m>
                  <m:oMath xmlns:m="http://schemas.openxmlformats.org/officeDocument/2006/math">
                    <m:r>
                      <a:rPr lang="en-IN" b="0" i="1" smtClean="0">
                        <a:latin typeface="Cambria Math" panose="02040503050406030204" pitchFamily="18" charset="0"/>
                      </a:rPr>
                      <m:t>𝑣</m:t>
                    </m:r>
                    <m:r>
                      <m:rPr>
                        <m:sty m:val="p"/>
                      </m:rPr>
                      <a:rPr lang="en-IN" b="0" i="0" baseline="-25000" smtClean="0">
                        <a:latin typeface="Cambria Math" panose="02040503050406030204" pitchFamily="18" charset="0"/>
                      </a:rPr>
                      <m:t>ref</m:t>
                    </m:r>
                    <m:r>
                      <a:rPr lang="en-IN" b="0" i="0" smtClean="0">
                        <a:latin typeface="Cambria Math" panose="02040503050406030204" pitchFamily="18" charset="0"/>
                      </a:rPr>
                      <m:t>)</m:t>
                    </m:r>
                  </m:oMath>
                </a14:m>
                <a:r>
                  <a:rPr lang="en-US" dirty="0" smtClean="0"/>
                  <a:t> </a:t>
                </a:r>
                <a:r>
                  <a:rPr lang="en-US" baseline="-25000" dirty="0" smtClean="0"/>
                  <a:t> </a:t>
                </a:r>
                <a:endParaRPr lang="en-US" baseline="-25000" dirty="0"/>
              </a:p>
              <a:p>
                <a:pPr marL="0" indent="0">
                  <a:buNone/>
                </a:pPr>
                <a:endParaRPr lang="en-US" baseline="-25000" dirty="0" smtClean="0"/>
              </a:p>
              <a:p>
                <a:pPr marL="0" indent="0">
                  <a:buNone/>
                </a:pPr>
                <a:r>
                  <a:rPr lang="en-IN" dirty="0" smtClean="0"/>
                  <a:t>When </a:t>
                </a:r>
                <a:r>
                  <a:rPr lang="en-US" dirty="0"/>
                  <a:t>(X(t)-</a:t>
                </a:r>
                <a:r>
                  <a:rPr lang="en-US" dirty="0" err="1"/>
                  <a:t>X</a:t>
                </a:r>
                <a:r>
                  <a:rPr lang="en-US" baseline="-25000" dirty="0" err="1"/>
                  <a:t>ref</a:t>
                </a:r>
                <a:r>
                  <a:rPr lang="en-US" dirty="0"/>
                  <a:t>) </a:t>
                </a:r>
                <a:r>
                  <a:rPr lang="en-US" dirty="0" smtClean="0"/>
                  <a:t> saturates : </a:t>
                </a:r>
                <a:r>
                  <a:rPr lang="en-US" dirty="0"/>
                  <a:t>k</a:t>
                </a:r>
                <a:r>
                  <a:rPr lang="en-US" baseline="-25000" dirty="0"/>
                  <a:t>1</a:t>
                </a:r>
                <a:r>
                  <a:rPr lang="en-US" dirty="0"/>
                  <a:t> * (X(t)-</a:t>
                </a:r>
                <a:r>
                  <a:rPr lang="en-US" dirty="0" err="1"/>
                  <a:t>X</a:t>
                </a:r>
                <a:r>
                  <a:rPr lang="en-US" baseline="-25000" dirty="0" err="1"/>
                  <a:t>ref</a:t>
                </a:r>
                <a:r>
                  <a:rPr lang="en-US" dirty="0"/>
                  <a:t>) </a:t>
                </a:r>
                <a:r>
                  <a:rPr lang="en-US" dirty="0" smtClean="0"/>
                  <a:t> is constant</a:t>
                </a:r>
              </a:p>
              <a:p>
                <a:pPr marL="0" indent="0">
                  <a:buNone/>
                </a:pPr>
                <a:r>
                  <a:rPr lang="en-IN" dirty="0" smtClean="0"/>
                  <a:t>Hence,</a:t>
                </a:r>
              </a:p>
              <a:p>
                <a:pPr marL="0" indent="0">
                  <a:buNone/>
                </a:pPr>
                <a:r>
                  <a:rPr lang="en-IN" dirty="0" smtClean="0"/>
                  <a:t>At equilibrium of this 2 opposing forces – the acceleration of the Cart is 0 </a:t>
                </a:r>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rPr>
                          <m:t>𝑡</m:t>
                        </m:r>
                        <m:r>
                          <a:rPr lang="en-IN" i="1">
                            <a:latin typeface="Cambria Math" panose="02040503050406030204" pitchFamily="18" charset="0"/>
                          </a:rPr>
                          <m:t>)</m:t>
                        </m:r>
                      </m:num>
                      <m:den>
                        <m:r>
                          <a:rPr lang="en-US" i="1">
                            <a:latin typeface="Cambria Math" panose="02040503050406030204" pitchFamily="18" charset="0"/>
                          </a:rPr>
                          <m:t>𝑑</m:t>
                        </m:r>
                        <m:r>
                          <a:rPr lang="en-IN" i="1">
                            <a:latin typeface="Cambria Math" panose="02040503050406030204" pitchFamily="18" charset="0"/>
                          </a:rPr>
                          <m:t>𝑡</m:t>
                        </m:r>
                      </m:den>
                    </m:f>
                  </m:oMath>
                </a14:m>
                <a:r>
                  <a:rPr lang="en-IN" dirty="0" smtClean="0"/>
                  <a:t> = k1*</a:t>
                </a:r>
                <a:r>
                  <a:rPr lang="en-IN" dirty="0" err="1" smtClean="0"/>
                  <a:t>X</a:t>
                </a:r>
                <a:r>
                  <a:rPr lang="en-IN" baseline="-25000" dirty="0" err="1" smtClean="0"/>
                  <a:t>sat</a:t>
                </a:r>
                <a:r>
                  <a:rPr lang="en-IN" dirty="0" smtClean="0"/>
                  <a:t>/k2</a:t>
                </a:r>
              </a:p>
              <a:p>
                <a:pPr marL="0" indent="0">
                  <a:buNone/>
                </a:pPr>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1000" y="1411552"/>
                <a:ext cx="8382000" cy="5494774"/>
              </a:xfrm>
              <a:blipFill rotWithShape="0">
                <a:blip r:embed="rId2"/>
                <a:stretch>
                  <a:fillRect l="-2982" t="-3219"/>
                </a:stretch>
              </a:blipFill>
            </p:spPr>
            <p:txBody>
              <a:bodyPr/>
              <a:lstStyle/>
              <a:p>
                <a:r>
                  <a:rPr lang="en-US">
                    <a:noFill/>
                  </a:rPr>
                  <a:t> </a:t>
                </a:r>
              </a:p>
            </p:txBody>
          </p:sp>
        </mc:Fallback>
      </mc:AlternateContent>
    </p:spTree>
    <p:extLst>
      <p:ext uri="{BB962C8B-B14F-4D97-AF65-F5344CB8AC3E}">
        <p14:creationId xmlns:p14="http://schemas.microsoft.com/office/powerpoint/2010/main" val="19364834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p:sp>
        <p:nvSpPr>
          <p:cNvPr id="3" name="Text Placeholder 2"/>
          <p:cNvSpPr>
            <a:spLocks noGrp="1"/>
          </p:cNvSpPr>
          <p:nvPr>
            <p:ph type="body" sz="quarter" idx="10"/>
          </p:nvPr>
        </p:nvSpPr>
        <p:spPr>
          <a:xfrm>
            <a:off x="381000" y="1411552"/>
            <a:ext cx="8382000" cy="1329595"/>
          </a:xfrm>
        </p:spPr>
        <p:txBody>
          <a:bodyPr/>
          <a:lstStyle/>
          <a:p>
            <a:pPr marL="0" indent="0">
              <a:buNone/>
            </a:pPr>
            <a:r>
              <a:rPr lang="en-IN" dirty="0" smtClean="0"/>
              <a:t>Since, the value of K is stable for almost </a:t>
            </a:r>
            <a:r>
              <a:rPr lang="en-IN" dirty="0" err="1" smtClean="0"/>
              <a:t>Xref</a:t>
            </a:r>
            <a:r>
              <a:rPr lang="en-IN" dirty="0" smtClean="0"/>
              <a:t> = 1500, we use it with our Observer for Output Feedback Controller with estimated states</a:t>
            </a:r>
            <a:endParaRPr lang="en-US" dirty="0"/>
          </a:p>
        </p:txBody>
      </p:sp>
    </p:spTree>
    <p:extLst>
      <p:ext uri="{BB962C8B-B14F-4D97-AF65-F5344CB8AC3E}">
        <p14:creationId xmlns:p14="http://schemas.microsoft.com/office/powerpoint/2010/main" val="204587256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err="1"/>
              <a:t>Luenberger</a:t>
            </a:r>
            <a:r>
              <a:rPr lang="en-IN" dirty="0"/>
              <a:t> </a:t>
            </a:r>
            <a:r>
              <a:rPr lang="en-US" dirty="0" smtClean="0"/>
              <a:t>Observer for a system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080" y="1600200"/>
            <a:ext cx="4815840" cy="3345180"/>
          </a:xfrm>
          <a:prstGeom prst="rect">
            <a:avLst/>
          </a:prstGeom>
        </p:spPr>
      </p:pic>
    </p:spTree>
    <p:extLst>
      <p:ext uri="{BB962C8B-B14F-4D97-AF65-F5344CB8AC3E}">
        <p14:creationId xmlns:p14="http://schemas.microsoft.com/office/powerpoint/2010/main" val="261226187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err="1"/>
              <a:t>Luenberger</a:t>
            </a:r>
            <a:r>
              <a:rPr lang="en-IN" dirty="0"/>
              <a:t> </a:t>
            </a:r>
            <a:r>
              <a:rPr lang="en-US" dirty="0" smtClean="0"/>
              <a:t>Observer for a system</a:t>
            </a:r>
            <a:endParaRPr lang="en-US" dirty="0"/>
          </a:p>
        </p:txBody>
      </p:sp>
      <p:sp>
        <p:nvSpPr>
          <p:cNvPr id="3" name="Text Placeholder 2"/>
          <p:cNvSpPr>
            <a:spLocks noGrp="1"/>
          </p:cNvSpPr>
          <p:nvPr>
            <p:ph type="body" sz="quarter" idx="10"/>
          </p:nvPr>
        </p:nvSpPr>
        <p:spPr>
          <a:xfrm>
            <a:off x="381000" y="990600"/>
            <a:ext cx="8382000" cy="5515356"/>
          </a:xfrm>
        </p:spPr>
        <p:txBody>
          <a:bodyPr/>
          <a:lstStyle/>
          <a:p>
            <a:r>
              <a:rPr lang="en-US" dirty="0" smtClean="0"/>
              <a:t>A system’s observer can also be called its estimator as it tries to mimic the system and gives an output that it believes will be the output for the system for the given control input.</a:t>
            </a:r>
          </a:p>
          <a:p>
            <a:r>
              <a:rPr lang="en-US" dirty="0" smtClean="0"/>
              <a:t>The observer is generally used when </a:t>
            </a:r>
            <a:r>
              <a:rPr lang="en-US" b="1" dirty="0" smtClean="0"/>
              <a:t>not all</a:t>
            </a:r>
            <a:r>
              <a:rPr lang="en-US" dirty="0" smtClean="0"/>
              <a:t> the states of the system can be known because of a restriction on the number or type of sensors available.</a:t>
            </a:r>
          </a:p>
          <a:p>
            <a:r>
              <a:rPr lang="en-US" dirty="0" smtClean="0"/>
              <a:t>The observer takes advantage of the </a:t>
            </a:r>
            <a:r>
              <a:rPr lang="en-US" b="1" dirty="0" smtClean="0"/>
              <a:t>dynamics</a:t>
            </a:r>
            <a:r>
              <a:rPr lang="en-US" dirty="0" smtClean="0"/>
              <a:t> of the system rather than using derivatives to </a:t>
            </a:r>
            <a:r>
              <a:rPr lang="en-US" dirty="0" smtClean="0"/>
              <a:t>get </a:t>
            </a:r>
            <a:r>
              <a:rPr lang="en-US" dirty="0" smtClean="0"/>
              <a:t>estimates of the unknown states.</a:t>
            </a:r>
            <a:endParaRPr lang="en-US" dirty="0"/>
          </a:p>
        </p:txBody>
      </p:sp>
    </p:spTree>
    <p:extLst>
      <p:ext uri="{BB962C8B-B14F-4D97-AF65-F5344CB8AC3E}">
        <p14:creationId xmlns:p14="http://schemas.microsoft.com/office/powerpoint/2010/main" val="312498936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Overall Design Process</a:t>
            </a:r>
            <a:endParaRPr lang="en-US" dirty="0"/>
          </a:p>
        </p:txBody>
      </p:sp>
      <p:sp>
        <p:nvSpPr>
          <p:cNvPr id="3" name="Text Placeholder 2"/>
          <p:cNvSpPr>
            <a:spLocks noGrp="1"/>
          </p:cNvSpPr>
          <p:nvPr>
            <p:ph type="body" sz="quarter" idx="10"/>
          </p:nvPr>
        </p:nvSpPr>
        <p:spPr>
          <a:xfrm>
            <a:off x="381000" y="1411552"/>
            <a:ext cx="8382000" cy="3514808"/>
          </a:xfrm>
        </p:spPr>
        <p:txBody>
          <a:bodyPr/>
          <a:lstStyle/>
          <a:p>
            <a:pPr marL="0" indent="0">
              <a:buNone/>
            </a:pPr>
            <a:r>
              <a:rPr lang="en-IN" sz="2800" dirty="0" smtClean="0"/>
              <a:t>The principle </a:t>
            </a:r>
            <a:r>
              <a:rPr lang="en-IN" sz="2800" dirty="0"/>
              <a:t>of separation of estimation and </a:t>
            </a:r>
            <a:r>
              <a:rPr lang="en-IN" sz="2800" dirty="0" smtClean="0"/>
              <a:t>control:</a:t>
            </a:r>
          </a:p>
          <a:p>
            <a:pPr>
              <a:buFont typeface="Arial" panose="020B0604020202020204" pitchFamily="34" charset="0"/>
              <a:buChar char="•"/>
            </a:pPr>
            <a:r>
              <a:rPr lang="en-IN" sz="2800" dirty="0"/>
              <a:t>T</a:t>
            </a:r>
            <a:r>
              <a:rPr lang="en-IN" sz="2800" dirty="0" smtClean="0"/>
              <a:t>he </a:t>
            </a:r>
            <a:r>
              <a:rPr lang="en-IN" sz="2800" dirty="0"/>
              <a:t>problem of designing an optimal feedback </a:t>
            </a:r>
            <a:r>
              <a:rPr lang="en-IN" sz="2800" dirty="0" smtClean="0"/>
              <a:t>controller </a:t>
            </a:r>
            <a:r>
              <a:rPr lang="en-IN" sz="2800" dirty="0"/>
              <a:t>can be solved by designing an optimal </a:t>
            </a:r>
            <a:r>
              <a:rPr lang="en-IN" sz="2800" dirty="0" smtClean="0"/>
              <a:t>observer</a:t>
            </a:r>
            <a:r>
              <a:rPr lang="en-IN" sz="2800" dirty="0"/>
              <a:t> for the state of the system, which feeds into an optimal  controller for the </a:t>
            </a:r>
            <a:r>
              <a:rPr lang="en-IN" sz="2800" dirty="0" smtClean="0"/>
              <a:t>system</a:t>
            </a:r>
          </a:p>
          <a:p>
            <a:pPr>
              <a:buFont typeface="Arial" panose="020B0604020202020204" pitchFamily="34" charset="0"/>
              <a:buChar char="•"/>
            </a:pPr>
            <a:r>
              <a:rPr lang="en-IN" sz="2800" dirty="0" smtClean="0"/>
              <a:t>Hence we use LQR to design optimal controller gains,</a:t>
            </a:r>
          </a:p>
          <a:p>
            <a:pPr marL="0" indent="0">
              <a:buNone/>
            </a:pPr>
            <a:r>
              <a:rPr lang="en-IN" sz="2800" dirty="0"/>
              <a:t> </a:t>
            </a:r>
            <a:r>
              <a:rPr lang="en-IN" sz="2800" dirty="0" smtClean="0"/>
              <a:t>     and use pole placement method to determine L</a:t>
            </a:r>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37743386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Design </a:t>
            </a:r>
            <a:r>
              <a:rPr lang="en-IN" dirty="0"/>
              <a:t>of </a:t>
            </a:r>
            <a:r>
              <a:rPr lang="en-IN" dirty="0" err="1" smtClean="0"/>
              <a:t>Luenberger</a:t>
            </a:r>
            <a:r>
              <a:rPr lang="en-IN" dirty="0" smtClean="0"/>
              <a:t> </a:t>
            </a:r>
            <a:r>
              <a:rPr lang="en-IN" dirty="0"/>
              <a:t>Observer</a:t>
            </a:r>
            <a:endParaRPr lang="en-US" dirty="0"/>
          </a:p>
        </p:txBody>
      </p:sp>
      <p:pic>
        <p:nvPicPr>
          <p:cNvPr id="4" name="Picture 3"/>
          <p:cNvPicPr>
            <a:picLocks noChangeAspect="1"/>
          </p:cNvPicPr>
          <p:nvPr/>
        </p:nvPicPr>
        <p:blipFill>
          <a:blip r:embed="rId3"/>
          <a:stretch>
            <a:fillRect/>
          </a:stretch>
        </p:blipFill>
        <p:spPr>
          <a:xfrm>
            <a:off x="838200" y="1752600"/>
            <a:ext cx="1743075" cy="866775"/>
          </a:xfrm>
          <a:prstGeom prst="rect">
            <a:avLst/>
          </a:prstGeom>
        </p:spPr>
      </p:pic>
      <p:sp>
        <p:nvSpPr>
          <p:cNvPr id="5" name="TextBox 4"/>
          <p:cNvSpPr txBox="1"/>
          <p:nvPr/>
        </p:nvSpPr>
        <p:spPr>
          <a:xfrm>
            <a:off x="685800" y="1064835"/>
            <a:ext cx="6208110" cy="461665"/>
          </a:xfrm>
          <a:prstGeom prst="rect">
            <a:avLst/>
          </a:prstGeom>
          <a:noFill/>
        </p:spPr>
        <p:txBody>
          <a:bodyPr wrap="none" rtlCol="0">
            <a:spAutoFit/>
          </a:bodyPr>
          <a:lstStyle/>
          <a:p>
            <a:r>
              <a:rPr lang="en-IN" sz="2400" dirty="0" smtClean="0"/>
              <a:t>Let the system be given by following State Space</a:t>
            </a:r>
            <a:endParaRPr lang="en-US" sz="2400" dirty="0"/>
          </a:p>
        </p:txBody>
      </p:sp>
      <p:graphicFrame>
        <p:nvGraphicFramePr>
          <p:cNvPr id="6" name="Object 27"/>
          <p:cNvGraphicFramePr>
            <a:graphicFrameLocks noChangeAspect="1"/>
          </p:cNvGraphicFramePr>
          <p:nvPr>
            <p:extLst>
              <p:ext uri="{D42A27DB-BD31-4B8C-83A1-F6EECF244321}">
                <p14:modId xmlns:p14="http://schemas.microsoft.com/office/powerpoint/2010/main" val="790847114"/>
              </p:ext>
            </p:extLst>
          </p:nvPr>
        </p:nvGraphicFramePr>
        <p:xfrm>
          <a:off x="863600" y="3953253"/>
          <a:ext cx="3259138" cy="601662"/>
        </p:xfrm>
        <a:graphic>
          <a:graphicData uri="http://schemas.openxmlformats.org/presentationml/2006/ole">
            <mc:AlternateContent xmlns:mc="http://schemas.openxmlformats.org/markup-compatibility/2006">
              <mc:Choice xmlns:v="urn:schemas-microsoft-com:vml" Requires="v">
                <p:oleObj spid="_x0000_s3274" name="Equation" r:id="rId4" imgW="1574640" imgH="241200" progId="Equation.3">
                  <p:embed/>
                </p:oleObj>
              </mc:Choice>
              <mc:Fallback>
                <p:oleObj name="Equation" r:id="rId4" imgW="1574640" imgH="241200" progId="Equation.3">
                  <p:embed/>
                  <p:pic>
                    <p:nvPicPr>
                      <p:cNvPr id="0" name=""/>
                      <p:cNvPicPr>
                        <a:picLocks noChangeAspect="1" noChangeArrowheads="1"/>
                      </p:cNvPicPr>
                      <p:nvPr/>
                    </p:nvPicPr>
                    <p:blipFill>
                      <a:blip r:embed="rId5"/>
                      <a:srcRect/>
                      <a:stretch>
                        <a:fillRect/>
                      </a:stretch>
                    </p:blipFill>
                    <p:spPr bwMode="auto">
                      <a:xfrm>
                        <a:off x="863600" y="3953253"/>
                        <a:ext cx="3259138" cy="601662"/>
                      </a:xfrm>
                      <a:prstGeom prst="rect">
                        <a:avLst/>
                      </a:prstGeom>
                      <a:solidFill>
                        <a:schemeClr val="tx1"/>
                      </a:solidFill>
                      <a:ln>
                        <a:noFill/>
                      </a:ln>
                      <a:effectLst/>
                    </p:spPr>
                  </p:pic>
                </p:oleObj>
              </mc:Fallback>
            </mc:AlternateContent>
          </a:graphicData>
        </a:graphic>
      </p:graphicFrame>
      <p:sp>
        <p:nvSpPr>
          <p:cNvPr id="7" name="TextBox 6"/>
          <p:cNvSpPr txBox="1"/>
          <p:nvPr/>
        </p:nvSpPr>
        <p:spPr>
          <a:xfrm>
            <a:off x="762000" y="3307140"/>
            <a:ext cx="5495351" cy="461665"/>
          </a:xfrm>
          <a:prstGeom prst="rect">
            <a:avLst/>
          </a:prstGeom>
          <a:noFill/>
        </p:spPr>
        <p:txBody>
          <a:bodyPr wrap="none" rtlCol="0">
            <a:spAutoFit/>
          </a:bodyPr>
          <a:lstStyle/>
          <a:p>
            <a:r>
              <a:rPr lang="en-IN" sz="2400" dirty="0" smtClean="0"/>
              <a:t>The </a:t>
            </a:r>
            <a:r>
              <a:rPr lang="en-IN" sz="2400" dirty="0" err="1" smtClean="0"/>
              <a:t>Luenberger</a:t>
            </a:r>
            <a:r>
              <a:rPr lang="en-IN" sz="2400" dirty="0" smtClean="0"/>
              <a:t> Observer is thus given by: </a:t>
            </a:r>
            <a:endParaRPr lang="en-US" sz="2400" dirty="0"/>
          </a:p>
        </p:txBody>
      </p:sp>
      <p:sp>
        <p:nvSpPr>
          <p:cNvPr id="8" name="Rectangle 7"/>
          <p:cNvSpPr/>
          <p:nvPr/>
        </p:nvSpPr>
        <p:spPr>
          <a:xfrm>
            <a:off x="755290" y="4678740"/>
            <a:ext cx="7855310" cy="1569660"/>
          </a:xfrm>
          <a:prstGeom prst="rect">
            <a:avLst/>
          </a:prstGeom>
        </p:spPr>
        <p:txBody>
          <a:bodyPr wrap="square">
            <a:spAutoFit/>
          </a:bodyPr>
          <a:lstStyle/>
          <a:p>
            <a:r>
              <a:rPr lang="tr-TR" altLang="en-US" sz="2400" dirty="0" smtClean="0"/>
              <a:t>where</a:t>
            </a:r>
            <a:r>
              <a:rPr lang="en-IN" altLang="en-US" sz="2400" dirty="0" smtClean="0"/>
              <a:t> </a:t>
            </a:r>
            <a:r>
              <a:rPr lang="tr-TR" altLang="en-US" sz="2400" dirty="0" smtClean="0"/>
              <a:t>      </a:t>
            </a:r>
            <a:r>
              <a:rPr lang="tr-TR" altLang="en-US" sz="2400" dirty="0"/>
              <a:t>denotes the estimate </a:t>
            </a:r>
            <a:r>
              <a:rPr lang="tr-TR" altLang="en-US" sz="2400" dirty="0" smtClean="0"/>
              <a:t>of</a:t>
            </a:r>
            <a:r>
              <a:rPr lang="en-IN" altLang="en-US" sz="2400" dirty="0" smtClean="0"/>
              <a:t> all</a:t>
            </a:r>
            <a:r>
              <a:rPr lang="tr-TR" altLang="en-US" sz="2400" dirty="0" smtClean="0"/>
              <a:t> </a:t>
            </a:r>
            <a:r>
              <a:rPr lang="tr-TR" altLang="en-US" sz="2400" dirty="0"/>
              <a:t>the </a:t>
            </a:r>
            <a:r>
              <a:rPr lang="tr-TR" altLang="en-US" sz="2400" dirty="0" smtClean="0"/>
              <a:t>state</a:t>
            </a:r>
            <a:r>
              <a:rPr lang="en-IN" altLang="en-US" sz="2400" dirty="0" smtClean="0"/>
              <a:t>s.</a:t>
            </a:r>
            <a:r>
              <a:rPr lang="tr-TR" altLang="en-US" sz="2400" dirty="0" smtClean="0"/>
              <a:t> </a:t>
            </a:r>
            <a:r>
              <a:rPr lang="tr-TR" altLang="en-US" sz="2400" dirty="0"/>
              <a:t>The matrix L is the observer </a:t>
            </a:r>
            <a:r>
              <a:rPr lang="en-IN" altLang="en-US" sz="2400" dirty="0" smtClean="0"/>
              <a:t>g</a:t>
            </a:r>
            <a:r>
              <a:rPr lang="tr-TR" altLang="en-US" sz="2400" dirty="0" smtClean="0"/>
              <a:t>ain </a:t>
            </a:r>
            <a:r>
              <a:rPr lang="tr-TR" altLang="en-US" sz="2400" dirty="0"/>
              <a:t>matrix </a:t>
            </a:r>
            <a:r>
              <a:rPr lang="en-IN" altLang="en-US" sz="2400" dirty="0" smtClean="0"/>
              <a:t>for </a:t>
            </a:r>
            <a:r>
              <a:rPr lang="en-IN" altLang="en-US" sz="2400" dirty="0" smtClean="0"/>
              <a:t>the error correction variable, as it takes into account, the difference between the exact output from real system and the estimated state</a:t>
            </a:r>
            <a:endParaRPr lang="en-US" sz="2400" dirty="0"/>
          </a:p>
        </p:txBody>
      </p:sp>
      <p:graphicFrame>
        <p:nvGraphicFramePr>
          <p:cNvPr id="9" name="Object 8"/>
          <p:cNvGraphicFramePr>
            <a:graphicFrameLocks noChangeAspect="1"/>
          </p:cNvGraphicFramePr>
          <p:nvPr>
            <p:extLst>
              <p:ext uri="{D42A27DB-BD31-4B8C-83A1-F6EECF244321}">
                <p14:modId xmlns:p14="http://schemas.microsoft.com/office/powerpoint/2010/main" val="463792772"/>
              </p:ext>
            </p:extLst>
          </p:nvPr>
        </p:nvGraphicFramePr>
        <p:xfrm>
          <a:off x="1752600" y="4717797"/>
          <a:ext cx="228600" cy="352425"/>
        </p:xfrm>
        <a:graphic>
          <a:graphicData uri="http://schemas.openxmlformats.org/presentationml/2006/ole">
            <mc:AlternateContent xmlns:mc="http://schemas.openxmlformats.org/markup-compatibility/2006">
              <mc:Choice xmlns:v="urn:schemas-microsoft-com:vml" Requires="v">
                <p:oleObj spid="_x0000_s3275" name="Equation" r:id="rId6" imgW="126720" imgH="177480" progId="Equation.3">
                  <p:embed/>
                </p:oleObj>
              </mc:Choice>
              <mc:Fallback>
                <p:oleObj name="Equation" r:id="rId6" imgW="126720" imgH="177480" progId="Equation.3">
                  <p:embed/>
                  <p:pic>
                    <p:nvPicPr>
                      <p:cNvPr id="0" name=""/>
                      <p:cNvPicPr/>
                      <p:nvPr/>
                    </p:nvPicPr>
                    <p:blipFill>
                      <a:blip r:embed="rId7"/>
                      <a:stretch>
                        <a:fillRect/>
                      </a:stretch>
                    </p:blipFill>
                    <p:spPr>
                      <a:xfrm>
                        <a:off x="1752600" y="4717797"/>
                        <a:ext cx="228600" cy="352425"/>
                      </a:xfrm>
                      <a:prstGeom prst="rect">
                        <a:avLst/>
                      </a:prstGeom>
                      <a:solidFill>
                        <a:schemeClr val="tx1"/>
                      </a:solidFill>
                    </p:spPr>
                  </p:pic>
                </p:oleObj>
              </mc:Fallback>
            </mc:AlternateContent>
          </a:graphicData>
        </a:graphic>
      </p:graphicFrame>
      <p:grpSp>
        <p:nvGrpSpPr>
          <p:cNvPr id="10" name="Group 35"/>
          <p:cNvGrpSpPr>
            <a:grpSpLocks/>
          </p:cNvGrpSpPr>
          <p:nvPr/>
        </p:nvGrpSpPr>
        <p:grpSpPr bwMode="auto">
          <a:xfrm>
            <a:off x="5015819" y="1548718"/>
            <a:ext cx="4316412" cy="1894570"/>
            <a:chOff x="657" y="2432"/>
            <a:chExt cx="3823" cy="1678"/>
          </a:xfrm>
        </p:grpSpPr>
        <p:graphicFrame>
          <p:nvGraphicFramePr>
            <p:cNvPr id="11" name="Object 9"/>
            <p:cNvGraphicFramePr>
              <a:graphicFrameLocks noChangeAspect="1"/>
            </p:cNvGraphicFramePr>
            <p:nvPr/>
          </p:nvGraphicFramePr>
          <p:xfrm>
            <a:off x="3206" y="3062"/>
            <a:ext cx="726" cy="250"/>
          </p:xfrm>
          <a:graphic>
            <a:graphicData uri="http://schemas.openxmlformats.org/presentationml/2006/ole">
              <mc:AlternateContent xmlns:mc="http://schemas.openxmlformats.org/markup-compatibility/2006">
                <mc:Choice xmlns:v="urn:schemas-microsoft-com:vml" Requires="v">
                  <p:oleObj spid="_x0000_s3276" name="Equation" r:id="rId8" imgW="711000" imgH="203040" progId="Equation.3">
                    <p:embed/>
                  </p:oleObj>
                </mc:Choice>
                <mc:Fallback>
                  <p:oleObj name="Equation" r:id="rId8" imgW="71100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6" y="3062"/>
                          <a:ext cx="7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Oval 15"/>
            <p:cNvSpPr>
              <a:spLocks noChangeArrowheads="1"/>
            </p:cNvSpPr>
            <p:nvPr/>
          </p:nvSpPr>
          <p:spPr bwMode="auto">
            <a:xfrm>
              <a:off x="3923" y="3203"/>
              <a:ext cx="227" cy="227"/>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3" name="Line 16"/>
            <p:cNvSpPr>
              <a:spLocks noChangeShapeType="1"/>
            </p:cNvSpPr>
            <p:nvPr/>
          </p:nvSpPr>
          <p:spPr bwMode="auto">
            <a:xfrm>
              <a:off x="4035" y="2667"/>
              <a:ext cx="0" cy="5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7"/>
            <p:cNvSpPr txBox="1">
              <a:spLocks noChangeArrowheads="1"/>
            </p:cNvSpPr>
            <p:nvPr/>
          </p:nvSpPr>
          <p:spPr bwMode="auto">
            <a:xfrm>
              <a:off x="4027" y="3014"/>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a:t>+</a:t>
              </a:r>
            </a:p>
          </p:txBody>
        </p:sp>
        <p:sp>
          <p:nvSpPr>
            <p:cNvPr id="15" name="Line 18"/>
            <p:cNvSpPr>
              <a:spLocks noChangeShapeType="1"/>
            </p:cNvSpPr>
            <p:nvPr/>
          </p:nvSpPr>
          <p:spPr bwMode="auto">
            <a:xfrm flipV="1">
              <a:off x="4051" y="3430"/>
              <a:ext cx="0" cy="45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19"/>
            <p:cNvSpPr txBox="1">
              <a:spLocks noChangeArrowheads="1"/>
            </p:cNvSpPr>
            <p:nvPr/>
          </p:nvSpPr>
          <p:spPr bwMode="auto">
            <a:xfrm>
              <a:off x="4014" y="343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a:t>-</a:t>
              </a:r>
            </a:p>
          </p:txBody>
        </p:sp>
        <p:sp>
          <p:nvSpPr>
            <p:cNvPr id="17" name="Line 20"/>
            <p:cNvSpPr>
              <a:spLocks noChangeShapeType="1"/>
            </p:cNvSpPr>
            <p:nvPr/>
          </p:nvSpPr>
          <p:spPr bwMode="auto">
            <a:xfrm flipH="1">
              <a:off x="3198" y="3339"/>
              <a:ext cx="7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Rectangle 21"/>
            <p:cNvSpPr>
              <a:spLocks noChangeArrowheads="1"/>
            </p:cNvSpPr>
            <p:nvPr/>
          </p:nvSpPr>
          <p:spPr bwMode="auto">
            <a:xfrm>
              <a:off x="1791" y="2840"/>
              <a:ext cx="1407" cy="77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9" name="Line 22"/>
            <p:cNvSpPr>
              <a:spLocks noChangeShapeType="1"/>
            </p:cNvSpPr>
            <p:nvPr/>
          </p:nvSpPr>
          <p:spPr bwMode="auto">
            <a:xfrm>
              <a:off x="1791" y="3067"/>
              <a:ext cx="140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Text Box 23"/>
            <p:cNvSpPr txBox="1">
              <a:spLocks noChangeArrowheads="1"/>
            </p:cNvSpPr>
            <p:nvPr/>
          </p:nvSpPr>
          <p:spPr bwMode="auto">
            <a:xfrm>
              <a:off x="2002" y="2840"/>
              <a:ext cx="10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dirty="0"/>
                <a:t>Observer</a:t>
              </a:r>
            </a:p>
          </p:txBody>
        </p:sp>
        <p:sp>
          <p:nvSpPr>
            <p:cNvPr id="21" name="Line 24"/>
            <p:cNvSpPr>
              <a:spLocks noChangeShapeType="1"/>
            </p:cNvSpPr>
            <p:nvPr/>
          </p:nvSpPr>
          <p:spPr bwMode="auto">
            <a:xfrm>
              <a:off x="2472" y="2432"/>
              <a:ext cx="0" cy="40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25"/>
            <p:cNvSpPr txBox="1">
              <a:spLocks noChangeArrowheads="1"/>
            </p:cNvSpPr>
            <p:nvPr/>
          </p:nvSpPr>
          <p:spPr bwMode="auto">
            <a:xfrm>
              <a:off x="2472" y="2478"/>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a:t>u</a:t>
              </a:r>
            </a:p>
          </p:txBody>
        </p:sp>
        <p:graphicFrame>
          <p:nvGraphicFramePr>
            <p:cNvPr id="23" name="Object 26"/>
            <p:cNvGraphicFramePr>
              <a:graphicFrameLocks noChangeAspect="1"/>
            </p:cNvGraphicFramePr>
            <p:nvPr/>
          </p:nvGraphicFramePr>
          <p:xfrm>
            <a:off x="1882" y="3203"/>
            <a:ext cx="1180" cy="297"/>
          </p:xfrm>
          <a:graphic>
            <a:graphicData uri="http://schemas.openxmlformats.org/presentationml/2006/ole">
              <mc:AlternateContent xmlns:mc="http://schemas.openxmlformats.org/markup-compatibility/2006">
                <mc:Choice xmlns:v="urn:schemas-microsoft-com:vml" Requires="v">
                  <p:oleObj spid="_x0000_s3277" name="Equation" r:id="rId10" imgW="1155600" imgH="241200" progId="Equation.3">
                    <p:embed/>
                  </p:oleObj>
                </mc:Choice>
                <mc:Fallback>
                  <p:oleObj name="Equation" r:id="rId10" imgW="1155600" imgH="241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2" y="3203"/>
                          <a:ext cx="1180"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Line 28"/>
            <p:cNvSpPr>
              <a:spLocks noChangeShapeType="1"/>
            </p:cNvSpPr>
            <p:nvPr/>
          </p:nvSpPr>
          <p:spPr bwMode="auto">
            <a:xfrm flipH="1">
              <a:off x="657" y="3339"/>
              <a:ext cx="113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29"/>
            <p:cNvSpPr>
              <a:spLocks noChangeShapeType="1"/>
            </p:cNvSpPr>
            <p:nvPr/>
          </p:nvSpPr>
          <p:spPr bwMode="auto">
            <a:xfrm>
              <a:off x="1202" y="3339"/>
              <a:ext cx="0" cy="5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0"/>
            <p:cNvSpPr>
              <a:spLocks noChangeShapeType="1"/>
            </p:cNvSpPr>
            <p:nvPr/>
          </p:nvSpPr>
          <p:spPr bwMode="auto">
            <a:xfrm>
              <a:off x="1202" y="3884"/>
              <a:ext cx="99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Rectangle 31"/>
            <p:cNvSpPr>
              <a:spLocks noChangeArrowheads="1"/>
            </p:cNvSpPr>
            <p:nvPr/>
          </p:nvSpPr>
          <p:spPr bwMode="auto">
            <a:xfrm>
              <a:off x="2200" y="3702"/>
              <a:ext cx="544" cy="408"/>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en-US"/>
                <a:t>C</a:t>
              </a:r>
            </a:p>
          </p:txBody>
        </p:sp>
        <p:sp>
          <p:nvSpPr>
            <p:cNvPr id="28" name="Line 32"/>
            <p:cNvSpPr>
              <a:spLocks noChangeShapeType="1"/>
            </p:cNvSpPr>
            <p:nvPr/>
          </p:nvSpPr>
          <p:spPr bwMode="auto">
            <a:xfrm>
              <a:off x="2744" y="3884"/>
              <a:ext cx="131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9" name="Object 33"/>
            <p:cNvGraphicFramePr>
              <a:graphicFrameLocks noChangeAspect="1"/>
            </p:cNvGraphicFramePr>
            <p:nvPr/>
          </p:nvGraphicFramePr>
          <p:xfrm>
            <a:off x="839" y="3067"/>
            <a:ext cx="165" cy="259"/>
          </p:xfrm>
          <a:graphic>
            <a:graphicData uri="http://schemas.openxmlformats.org/presentationml/2006/ole">
              <mc:AlternateContent xmlns:mc="http://schemas.openxmlformats.org/markup-compatibility/2006">
                <mc:Choice xmlns:v="urn:schemas-microsoft-com:vml" Requires="v">
                  <p:oleObj spid="_x0000_s3278" name="Equation" r:id="rId12" imgW="126720" imgH="164880" progId="Equation.3">
                    <p:embed/>
                  </p:oleObj>
                </mc:Choice>
                <mc:Fallback>
                  <p:oleObj name="Equation" r:id="rId12" imgW="126720" imgH="164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9" y="3067"/>
                          <a:ext cx="165"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Text Box 34"/>
            <p:cNvSpPr txBox="1">
              <a:spLocks noChangeArrowheads="1"/>
            </p:cNvSpPr>
            <p:nvPr/>
          </p:nvSpPr>
          <p:spPr bwMode="auto">
            <a:xfrm>
              <a:off x="4059" y="2523"/>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a:t>y</a:t>
              </a:r>
            </a:p>
          </p:txBody>
        </p:sp>
      </p:grpSp>
    </p:spTree>
    <p:extLst>
      <p:ext uri="{BB962C8B-B14F-4D97-AF65-F5344CB8AC3E}">
        <p14:creationId xmlns:p14="http://schemas.microsoft.com/office/powerpoint/2010/main" val="18566596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Mini Project System </a:t>
            </a:r>
            <a:endParaRPr lang="en-US" dirty="0"/>
          </a:p>
        </p:txBody>
      </p:sp>
      <p:sp>
        <p:nvSpPr>
          <p:cNvPr id="3" name="Text Placeholder 2"/>
          <p:cNvSpPr>
            <a:spLocks noGrp="1"/>
          </p:cNvSpPr>
          <p:nvPr>
            <p:ph type="body" sz="quarter" idx="10"/>
          </p:nvPr>
        </p:nvSpPr>
        <p:spPr>
          <a:xfrm>
            <a:off x="381000" y="1411552"/>
            <a:ext cx="8382000" cy="443198"/>
          </a:xfrm>
        </p:spPr>
        <p:txBody>
          <a:bodyPr/>
          <a:lstStyle/>
          <a:p>
            <a:r>
              <a:rPr lang="en-IN" dirty="0" smtClean="0"/>
              <a:t>Problem Overview</a:t>
            </a:r>
            <a:endParaRPr lang="en-US" dirty="0"/>
          </a:p>
        </p:txBody>
      </p:sp>
      <p:pic>
        <p:nvPicPr>
          <p:cNvPr id="4" name="Picture 3"/>
          <p:cNvPicPr>
            <a:picLocks noChangeAspect="1"/>
          </p:cNvPicPr>
          <p:nvPr/>
        </p:nvPicPr>
        <p:blipFill>
          <a:blip r:embed="rId2"/>
          <a:stretch>
            <a:fillRect/>
          </a:stretch>
        </p:blipFill>
        <p:spPr>
          <a:xfrm>
            <a:off x="4638799" y="908937"/>
            <a:ext cx="4124201" cy="2620914"/>
          </a:xfrm>
          <a:prstGeom prst="rect">
            <a:avLst/>
          </a:prstGeom>
        </p:spPr>
      </p:pic>
      <p:sp>
        <p:nvSpPr>
          <p:cNvPr id="5" name="TextBox 4"/>
          <p:cNvSpPr txBox="1"/>
          <p:nvPr/>
        </p:nvSpPr>
        <p:spPr>
          <a:xfrm>
            <a:off x="109212" y="1854750"/>
            <a:ext cx="4486399" cy="3139321"/>
          </a:xfrm>
          <a:prstGeom prst="rect">
            <a:avLst/>
          </a:prstGeom>
          <a:noFill/>
        </p:spPr>
        <p:txBody>
          <a:bodyPr wrap="square" rtlCol="0">
            <a:spAutoFit/>
          </a:bodyPr>
          <a:lstStyle/>
          <a:p>
            <a:pPr algn="just"/>
            <a:r>
              <a:rPr lang="en-IN" dirty="0" smtClean="0"/>
              <a:t>Given:</a:t>
            </a:r>
          </a:p>
          <a:p>
            <a:pPr marL="285750" indent="-285750" algn="just">
              <a:buFont typeface="Arial" panose="020B0604020202020204" pitchFamily="34" charset="0"/>
              <a:buChar char="•"/>
            </a:pPr>
            <a:r>
              <a:rPr lang="en-IN" dirty="0" smtClean="0"/>
              <a:t>A cart of Mass M on which we can apply a controlled force F(t)</a:t>
            </a:r>
          </a:p>
          <a:p>
            <a:pPr marL="285750" indent="-285750" algn="just">
              <a:buFont typeface="Arial" panose="020B0604020202020204" pitchFamily="34" charset="0"/>
              <a:buChar char="•"/>
            </a:pPr>
            <a:r>
              <a:rPr lang="en-IN" dirty="0" smtClean="0"/>
              <a:t>There are 2 masses, m1 and m2 suspended to  the cart with mass-less string of length l1 and l2</a:t>
            </a:r>
          </a:p>
          <a:p>
            <a:pPr marL="285750" indent="-285750" algn="just">
              <a:buFont typeface="Arial" panose="020B0604020202020204" pitchFamily="34" charset="0"/>
              <a:buChar char="•"/>
            </a:pPr>
            <a:r>
              <a:rPr lang="en-IN" dirty="0" smtClean="0"/>
              <a:t>X is the displacement of the cart from a reference. Similarly </a:t>
            </a:r>
            <a:r>
              <a:rPr lang="el-GR" dirty="0" smtClean="0"/>
              <a:t>θ</a:t>
            </a:r>
            <a:r>
              <a:rPr lang="en-IN" baseline="-25000" dirty="0" smtClean="0"/>
              <a:t>1 </a:t>
            </a:r>
            <a:r>
              <a:rPr lang="en-IN" dirty="0" smtClean="0"/>
              <a:t>and </a:t>
            </a:r>
            <a:r>
              <a:rPr lang="el-GR" dirty="0" smtClean="0"/>
              <a:t>θ</a:t>
            </a:r>
            <a:r>
              <a:rPr lang="en-IN" baseline="-25000" dirty="0" smtClean="0"/>
              <a:t>2  </a:t>
            </a:r>
            <a:r>
              <a:rPr lang="en-IN" dirty="0" smtClean="0"/>
              <a:t>are the angles formed by masses m1 and m2 with the reference axis attached to the cart.</a:t>
            </a:r>
            <a:endParaRPr lang="en-IN" baseline="-25000" dirty="0" smtClean="0"/>
          </a:p>
          <a:p>
            <a:pPr algn="just"/>
            <a:endParaRPr lang="en-US" dirty="0"/>
          </a:p>
        </p:txBody>
      </p:sp>
      <p:sp>
        <p:nvSpPr>
          <p:cNvPr id="6" name="TextBox 5"/>
          <p:cNvSpPr txBox="1"/>
          <p:nvPr/>
        </p:nvSpPr>
        <p:spPr>
          <a:xfrm>
            <a:off x="4638799" y="3886200"/>
            <a:ext cx="4505201" cy="2031325"/>
          </a:xfrm>
          <a:prstGeom prst="rect">
            <a:avLst/>
          </a:prstGeom>
          <a:noFill/>
        </p:spPr>
        <p:txBody>
          <a:bodyPr wrap="square" rtlCol="0">
            <a:spAutoFit/>
          </a:bodyPr>
          <a:lstStyle/>
          <a:p>
            <a:r>
              <a:rPr lang="en-IN" dirty="0" smtClean="0"/>
              <a:t>Things to Do:</a:t>
            </a:r>
          </a:p>
          <a:p>
            <a:pPr marL="285750" indent="-285750">
              <a:buFont typeface="Arial" panose="020B0604020202020204" pitchFamily="34" charset="0"/>
              <a:buChar char="•"/>
            </a:pPr>
            <a:r>
              <a:rPr lang="en-IN" dirty="0" smtClean="0"/>
              <a:t>Check for observability of the system for given set of output vectors</a:t>
            </a:r>
          </a:p>
          <a:p>
            <a:pPr marL="285750" indent="-285750">
              <a:buFont typeface="Arial" panose="020B0604020202020204" pitchFamily="34" charset="0"/>
              <a:buChar char="•"/>
            </a:pPr>
            <a:r>
              <a:rPr lang="en-IN" dirty="0" smtClean="0"/>
              <a:t>Create a </a:t>
            </a:r>
            <a:r>
              <a:rPr lang="en-IN" dirty="0" err="1" smtClean="0"/>
              <a:t>Luenberger</a:t>
            </a:r>
            <a:r>
              <a:rPr lang="en-IN" dirty="0" smtClean="0"/>
              <a:t> Observer for the system with the output vectors for which it was observable</a:t>
            </a:r>
          </a:p>
          <a:p>
            <a:pPr marL="285750" indent="-285750">
              <a:buFont typeface="Arial" panose="020B0604020202020204" pitchFamily="34" charset="0"/>
              <a:buChar char="•"/>
            </a:pPr>
            <a:r>
              <a:rPr lang="en-IN" dirty="0" smtClean="0"/>
              <a:t>Design Output Feedback for the Syste</a:t>
            </a:r>
            <a:r>
              <a:rPr lang="en-IN" dirty="0"/>
              <a:t>m</a:t>
            </a:r>
            <a:endParaRPr lang="en-US" dirty="0"/>
          </a:p>
        </p:txBody>
      </p:sp>
    </p:spTree>
    <p:extLst>
      <p:ext uri="{BB962C8B-B14F-4D97-AF65-F5344CB8AC3E}">
        <p14:creationId xmlns:p14="http://schemas.microsoft.com/office/powerpoint/2010/main" val="343061430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The Pole Placement Method</a:t>
            </a:r>
            <a:endParaRPr lang="en-US" dirty="0"/>
          </a:p>
        </p:txBody>
      </p:sp>
      <p:sp>
        <p:nvSpPr>
          <p:cNvPr id="3" name="Text Placeholder 2"/>
          <p:cNvSpPr>
            <a:spLocks noGrp="1"/>
          </p:cNvSpPr>
          <p:nvPr>
            <p:ph type="body" sz="quarter" idx="10"/>
          </p:nvPr>
        </p:nvSpPr>
        <p:spPr>
          <a:xfrm>
            <a:off x="381000" y="1411552"/>
            <a:ext cx="8382000" cy="3841052"/>
          </a:xfrm>
        </p:spPr>
        <p:txBody>
          <a:bodyPr/>
          <a:lstStyle/>
          <a:p>
            <a:pPr>
              <a:buFont typeface="Arial" panose="020B0604020202020204" pitchFamily="34" charset="0"/>
              <a:buChar char="•"/>
            </a:pPr>
            <a:r>
              <a:rPr lang="en-IN" sz="2400" dirty="0"/>
              <a:t>The aim behind Pole placement is that we pick the control gains such that the actual Eigen values of the closed loop system match the desired Eigen values.</a:t>
            </a:r>
          </a:p>
          <a:p>
            <a:pPr>
              <a:buFont typeface="Arial" panose="020B0604020202020204" pitchFamily="34" charset="0"/>
              <a:buChar char="•"/>
            </a:pPr>
            <a:endParaRPr lang="en-IN" sz="2400" dirty="0"/>
          </a:p>
          <a:p>
            <a:pPr>
              <a:buFont typeface="Arial" panose="020B0604020202020204" pitchFamily="34" charset="0"/>
              <a:buChar char="•"/>
            </a:pPr>
            <a:r>
              <a:rPr lang="en-IN" sz="2400" dirty="0"/>
              <a:t>It isn’t always possible</a:t>
            </a:r>
          </a:p>
          <a:p>
            <a:pPr>
              <a:buFont typeface="Arial" panose="020B0604020202020204" pitchFamily="34" charset="0"/>
              <a:buChar char="•"/>
            </a:pPr>
            <a:endParaRPr lang="en-IN" sz="2400" dirty="0"/>
          </a:p>
          <a:p>
            <a:pPr>
              <a:buFont typeface="Arial" panose="020B0604020202020204" pitchFamily="34" charset="0"/>
              <a:buChar char="•"/>
            </a:pPr>
            <a:r>
              <a:rPr lang="en-IN" sz="2400" dirty="0"/>
              <a:t>The Eigen Values chosen can’t be random.</a:t>
            </a:r>
          </a:p>
          <a:p>
            <a:pPr>
              <a:buFont typeface="Arial" panose="020B0604020202020204" pitchFamily="34" charset="0"/>
              <a:buChar char="•"/>
            </a:pPr>
            <a:endParaRPr lang="en-IN" sz="2400" dirty="0"/>
          </a:p>
          <a:p>
            <a:pPr>
              <a:buFont typeface="Arial" panose="020B0604020202020204" pitchFamily="34" charset="0"/>
              <a:buChar char="•"/>
            </a:pPr>
            <a:r>
              <a:rPr lang="en-US" sz="2400" dirty="0"/>
              <a:t>K = place(A, B, </a:t>
            </a:r>
            <a:r>
              <a:rPr lang="en-US" sz="2400" dirty="0" err="1"/>
              <a:t>EigenValues</a:t>
            </a:r>
            <a:r>
              <a:rPr lang="en-US" sz="2400" dirty="0"/>
              <a:t>);</a:t>
            </a:r>
            <a:endParaRPr lang="en-IN"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332939848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Observer + Controller</a:t>
            </a:r>
            <a:endParaRPr lang="en-US" dirty="0"/>
          </a:p>
        </p:txBody>
      </p:sp>
      <p:grpSp>
        <p:nvGrpSpPr>
          <p:cNvPr id="4" name="Group 89"/>
          <p:cNvGrpSpPr>
            <a:grpSpLocks/>
          </p:cNvGrpSpPr>
          <p:nvPr/>
        </p:nvGrpSpPr>
        <p:grpSpPr bwMode="auto">
          <a:xfrm>
            <a:off x="363828" y="1168035"/>
            <a:ext cx="7853363" cy="3756025"/>
            <a:chOff x="476" y="1744"/>
            <a:chExt cx="4947" cy="2366"/>
          </a:xfrm>
        </p:grpSpPr>
        <p:grpSp>
          <p:nvGrpSpPr>
            <p:cNvPr id="5" name="Group 46"/>
            <p:cNvGrpSpPr>
              <a:grpSpLocks/>
            </p:cNvGrpSpPr>
            <p:nvPr/>
          </p:nvGrpSpPr>
          <p:grpSpPr bwMode="auto">
            <a:xfrm>
              <a:off x="660" y="1744"/>
              <a:ext cx="4763" cy="2292"/>
              <a:chOff x="204" y="1864"/>
              <a:chExt cx="4763" cy="2292"/>
            </a:xfrm>
          </p:grpSpPr>
          <p:graphicFrame>
            <p:nvGraphicFramePr>
              <p:cNvPr id="8" name="Object 10"/>
              <p:cNvGraphicFramePr>
                <a:graphicFrameLocks noChangeAspect="1"/>
              </p:cNvGraphicFramePr>
              <p:nvPr/>
            </p:nvGraphicFramePr>
            <p:xfrm>
              <a:off x="3524" y="3108"/>
              <a:ext cx="726" cy="250"/>
            </p:xfrm>
            <a:graphic>
              <a:graphicData uri="http://schemas.openxmlformats.org/presentationml/2006/ole">
                <mc:AlternateContent xmlns:mc="http://schemas.openxmlformats.org/markup-compatibility/2006">
                  <mc:Choice xmlns:v="urn:schemas-microsoft-com:vml" Requires="v">
                    <p:oleObj spid="_x0000_s4298" name="Equation" r:id="rId3" imgW="711000" imgH="203040" progId="Equation.3">
                      <p:embed/>
                    </p:oleObj>
                  </mc:Choice>
                  <mc:Fallback>
                    <p:oleObj name="Equation" r:id="rId3" imgW="71100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 y="3108"/>
                            <a:ext cx="7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Oval 11"/>
              <p:cNvSpPr>
                <a:spLocks noChangeArrowheads="1"/>
              </p:cNvSpPr>
              <p:nvPr/>
            </p:nvSpPr>
            <p:spPr bwMode="auto">
              <a:xfrm>
                <a:off x="4241" y="3249"/>
                <a:ext cx="227" cy="227"/>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0" name="Line 12"/>
              <p:cNvSpPr>
                <a:spLocks noChangeShapeType="1"/>
              </p:cNvSpPr>
              <p:nvPr/>
            </p:nvSpPr>
            <p:spPr bwMode="auto">
              <a:xfrm>
                <a:off x="4356" y="2251"/>
                <a:ext cx="0" cy="99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Text Box 13"/>
              <p:cNvSpPr txBox="1">
                <a:spLocks noChangeArrowheads="1"/>
              </p:cNvSpPr>
              <p:nvPr/>
            </p:nvSpPr>
            <p:spPr bwMode="auto">
              <a:xfrm>
                <a:off x="4345" y="306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a:t>+</a:t>
                </a:r>
              </a:p>
            </p:txBody>
          </p:sp>
          <p:sp>
            <p:nvSpPr>
              <p:cNvPr id="12" name="Line 14"/>
              <p:cNvSpPr>
                <a:spLocks noChangeShapeType="1"/>
              </p:cNvSpPr>
              <p:nvPr/>
            </p:nvSpPr>
            <p:spPr bwMode="auto">
              <a:xfrm flipV="1">
                <a:off x="4369" y="3476"/>
                <a:ext cx="0" cy="45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5"/>
              <p:cNvSpPr txBox="1">
                <a:spLocks noChangeArrowheads="1"/>
              </p:cNvSpPr>
              <p:nvPr/>
            </p:nvSpPr>
            <p:spPr bwMode="auto">
              <a:xfrm>
                <a:off x="4332" y="3476"/>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a:t>-</a:t>
                </a:r>
              </a:p>
            </p:txBody>
          </p:sp>
          <p:sp>
            <p:nvSpPr>
              <p:cNvPr id="14" name="Line 16"/>
              <p:cNvSpPr>
                <a:spLocks noChangeShapeType="1"/>
              </p:cNvSpPr>
              <p:nvPr/>
            </p:nvSpPr>
            <p:spPr bwMode="auto">
              <a:xfrm flipH="1">
                <a:off x="3516" y="3385"/>
                <a:ext cx="7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Rectangle 17"/>
              <p:cNvSpPr>
                <a:spLocks noChangeArrowheads="1"/>
              </p:cNvSpPr>
              <p:nvPr/>
            </p:nvSpPr>
            <p:spPr bwMode="auto">
              <a:xfrm>
                <a:off x="2109" y="2886"/>
                <a:ext cx="1407" cy="77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 name="Line 18"/>
              <p:cNvSpPr>
                <a:spLocks noChangeShapeType="1"/>
              </p:cNvSpPr>
              <p:nvPr/>
            </p:nvSpPr>
            <p:spPr bwMode="auto">
              <a:xfrm>
                <a:off x="2109" y="3113"/>
                <a:ext cx="140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Text Box 19"/>
              <p:cNvSpPr txBox="1">
                <a:spLocks noChangeArrowheads="1"/>
              </p:cNvSpPr>
              <p:nvPr/>
            </p:nvSpPr>
            <p:spPr bwMode="auto">
              <a:xfrm>
                <a:off x="2475" y="2886"/>
                <a:ext cx="10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a:t>Observer</a:t>
                </a:r>
              </a:p>
            </p:txBody>
          </p:sp>
          <p:sp>
            <p:nvSpPr>
              <p:cNvPr id="18" name="Line 20"/>
              <p:cNvSpPr>
                <a:spLocks noChangeShapeType="1"/>
              </p:cNvSpPr>
              <p:nvPr/>
            </p:nvSpPr>
            <p:spPr bwMode="auto">
              <a:xfrm>
                <a:off x="2789" y="2614"/>
                <a:ext cx="0" cy="2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Text Box 21"/>
              <p:cNvSpPr txBox="1">
                <a:spLocks noChangeArrowheads="1"/>
              </p:cNvSpPr>
              <p:nvPr/>
            </p:nvSpPr>
            <p:spPr bwMode="auto">
              <a:xfrm>
                <a:off x="975" y="2024"/>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a:t>u</a:t>
                </a:r>
              </a:p>
            </p:txBody>
          </p:sp>
          <p:graphicFrame>
            <p:nvGraphicFramePr>
              <p:cNvPr id="20" name="Object 22"/>
              <p:cNvGraphicFramePr>
                <a:graphicFrameLocks noChangeAspect="1"/>
              </p:cNvGraphicFramePr>
              <p:nvPr/>
            </p:nvGraphicFramePr>
            <p:xfrm>
              <a:off x="2200" y="3249"/>
              <a:ext cx="1180" cy="297"/>
            </p:xfrm>
            <a:graphic>
              <a:graphicData uri="http://schemas.openxmlformats.org/presentationml/2006/ole">
                <mc:AlternateContent xmlns:mc="http://schemas.openxmlformats.org/markup-compatibility/2006">
                  <mc:Choice xmlns:v="urn:schemas-microsoft-com:vml" Requires="v">
                    <p:oleObj spid="_x0000_s4299" name="Equation" r:id="rId5" imgW="1155600" imgH="241200" progId="Equation.3">
                      <p:embed/>
                    </p:oleObj>
                  </mc:Choice>
                  <mc:Fallback>
                    <p:oleObj name="Equation" r:id="rId5" imgW="115560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0" y="3249"/>
                            <a:ext cx="1180"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Line 23"/>
              <p:cNvSpPr>
                <a:spLocks noChangeShapeType="1"/>
              </p:cNvSpPr>
              <p:nvPr/>
            </p:nvSpPr>
            <p:spPr bwMode="auto">
              <a:xfrm flipH="1">
                <a:off x="975" y="3385"/>
                <a:ext cx="113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4"/>
              <p:cNvSpPr>
                <a:spLocks noChangeShapeType="1"/>
              </p:cNvSpPr>
              <p:nvPr/>
            </p:nvSpPr>
            <p:spPr bwMode="auto">
              <a:xfrm>
                <a:off x="1520" y="3385"/>
                <a:ext cx="0" cy="5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25"/>
              <p:cNvSpPr>
                <a:spLocks noChangeShapeType="1"/>
              </p:cNvSpPr>
              <p:nvPr/>
            </p:nvSpPr>
            <p:spPr bwMode="auto">
              <a:xfrm>
                <a:off x="1520" y="3930"/>
                <a:ext cx="99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Rectangle 26"/>
              <p:cNvSpPr>
                <a:spLocks noChangeArrowheads="1"/>
              </p:cNvSpPr>
              <p:nvPr/>
            </p:nvSpPr>
            <p:spPr bwMode="auto">
              <a:xfrm>
                <a:off x="2518" y="3748"/>
                <a:ext cx="544" cy="408"/>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en-US"/>
                  <a:t>C</a:t>
                </a:r>
              </a:p>
            </p:txBody>
          </p:sp>
          <p:sp>
            <p:nvSpPr>
              <p:cNvPr id="25" name="Line 27"/>
              <p:cNvSpPr>
                <a:spLocks noChangeShapeType="1"/>
              </p:cNvSpPr>
              <p:nvPr/>
            </p:nvSpPr>
            <p:spPr bwMode="auto">
              <a:xfrm>
                <a:off x="3062" y="3930"/>
                <a:ext cx="131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6" name="Object 28"/>
              <p:cNvGraphicFramePr>
                <a:graphicFrameLocks noChangeAspect="1"/>
              </p:cNvGraphicFramePr>
              <p:nvPr/>
            </p:nvGraphicFramePr>
            <p:xfrm>
              <a:off x="1429" y="3113"/>
              <a:ext cx="165" cy="259"/>
            </p:xfrm>
            <a:graphic>
              <a:graphicData uri="http://schemas.openxmlformats.org/presentationml/2006/ole">
                <mc:AlternateContent xmlns:mc="http://schemas.openxmlformats.org/markup-compatibility/2006">
                  <mc:Choice xmlns:v="urn:schemas-microsoft-com:vml" Requires="v">
                    <p:oleObj spid="_x0000_s4300" name="Equation" r:id="rId7" imgW="126720" imgH="164880" progId="Equation.3">
                      <p:embed/>
                    </p:oleObj>
                  </mc:Choice>
                  <mc:Fallback>
                    <p:oleObj name="Equation" r:id="rId7" imgW="12672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9" y="3113"/>
                            <a:ext cx="165"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Text Box 29"/>
              <p:cNvSpPr txBox="1">
                <a:spLocks noChangeArrowheads="1"/>
              </p:cNvSpPr>
              <p:nvPr/>
            </p:nvSpPr>
            <p:spPr bwMode="auto">
              <a:xfrm>
                <a:off x="4649" y="2069"/>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a:t>y</a:t>
                </a:r>
              </a:p>
            </p:txBody>
          </p:sp>
          <p:sp>
            <p:nvSpPr>
              <p:cNvPr id="28" name="Rectangle 30"/>
              <p:cNvSpPr>
                <a:spLocks noChangeArrowheads="1"/>
              </p:cNvSpPr>
              <p:nvPr/>
            </p:nvSpPr>
            <p:spPr bwMode="auto">
              <a:xfrm>
                <a:off x="2109" y="1888"/>
                <a:ext cx="1406" cy="499"/>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9" name="Line 31"/>
              <p:cNvSpPr>
                <a:spLocks noChangeShapeType="1"/>
              </p:cNvSpPr>
              <p:nvPr/>
            </p:nvSpPr>
            <p:spPr bwMode="auto">
              <a:xfrm>
                <a:off x="2109" y="2069"/>
                <a:ext cx="1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Text Box 32"/>
              <p:cNvSpPr txBox="1">
                <a:spLocks noChangeArrowheads="1"/>
              </p:cNvSpPr>
              <p:nvPr/>
            </p:nvSpPr>
            <p:spPr bwMode="auto">
              <a:xfrm>
                <a:off x="2232" y="1864"/>
                <a:ext cx="15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dirty="0"/>
                  <a:t>System model</a:t>
                </a:r>
              </a:p>
            </p:txBody>
          </p:sp>
          <p:graphicFrame>
            <p:nvGraphicFramePr>
              <p:cNvPr id="31" name="Object 33"/>
              <p:cNvGraphicFramePr>
                <a:graphicFrameLocks noChangeAspect="1"/>
              </p:cNvGraphicFramePr>
              <p:nvPr/>
            </p:nvGraphicFramePr>
            <p:xfrm>
              <a:off x="2362" y="2138"/>
              <a:ext cx="855" cy="250"/>
            </p:xfrm>
            <a:graphic>
              <a:graphicData uri="http://schemas.openxmlformats.org/presentationml/2006/ole">
                <mc:AlternateContent xmlns:mc="http://schemas.openxmlformats.org/markup-compatibility/2006">
                  <mc:Choice xmlns:v="urn:schemas-microsoft-com:vml" Requires="v">
                    <p:oleObj spid="_x0000_s4301" name="Equation" r:id="rId9" imgW="838080" imgH="203040" progId="Equation.3">
                      <p:embed/>
                    </p:oleObj>
                  </mc:Choice>
                  <mc:Fallback>
                    <p:oleObj name="Equation" r:id="rId9" imgW="83808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 y="2138"/>
                            <a:ext cx="8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Line 34"/>
              <p:cNvSpPr>
                <a:spLocks noChangeShapeType="1"/>
              </p:cNvSpPr>
              <p:nvPr/>
            </p:nvSpPr>
            <p:spPr bwMode="auto">
              <a:xfrm flipH="1">
                <a:off x="204" y="2614"/>
                <a:ext cx="25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35"/>
              <p:cNvSpPr>
                <a:spLocks noChangeArrowheads="1"/>
              </p:cNvSpPr>
              <p:nvPr/>
            </p:nvSpPr>
            <p:spPr bwMode="auto">
              <a:xfrm>
                <a:off x="431" y="3113"/>
                <a:ext cx="544" cy="54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4" name="Line 36"/>
              <p:cNvSpPr>
                <a:spLocks noChangeShapeType="1"/>
              </p:cNvSpPr>
              <p:nvPr/>
            </p:nvSpPr>
            <p:spPr bwMode="auto">
              <a:xfrm>
                <a:off x="431" y="3294"/>
                <a:ext cx="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Text Box 37"/>
              <p:cNvSpPr txBox="1">
                <a:spLocks noChangeArrowheads="1"/>
              </p:cNvSpPr>
              <p:nvPr/>
            </p:nvSpPr>
            <p:spPr bwMode="auto">
              <a:xfrm>
                <a:off x="473" y="3105"/>
                <a:ext cx="539"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IN" altLang="en-US" sz="1200" b="1" dirty="0" smtClean="0"/>
                  <a:t>Control</a:t>
                </a:r>
                <a:endParaRPr lang="tr-TR" altLang="en-US" sz="1200" b="1" dirty="0"/>
              </a:p>
            </p:txBody>
          </p:sp>
          <p:sp>
            <p:nvSpPr>
              <p:cNvPr id="36" name="Text Box 38"/>
              <p:cNvSpPr txBox="1">
                <a:spLocks noChangeArrowheads="1"/>
              </p:cNvSpPr>
              <p:nvPr/>
            </p:nvSpPr>
            <p:spPr bwMode="auto">
              <a:xfrm>
                <a:off x="553" y="3347"/>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a:t>-K</a:t>
                </a:r>
              </a:p>
            </p:txBody>
          </p:sp>
          <p:sp>
            <p:nvSpPr>
              <p:cNvPr id="37" name="Line 39"/>
              <p:cNvSpPr>
                <a:spLocks noChangeShapeType="1"/>
              </p:cNvSpPr>
              <p:nvPr/>
            </p:nvSpPr>
            <p:spPr bwMode="auto">
              <a:xfrm flipH="1">
                <a:off x="204" y="3385"/>
                <a:ext cx="22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0"/>
              <p:cNvSpPr>
                <a:spLocks noChangeShapeType="1"/>
              </p:cNvSpPr>
              <p:nvPr/>
            </p:nvSpPr>
            <p:spPr bwMode="auto">
              <a:xfrm flipV="1">
                <a:off x="204" y="2251"/>
                <a:ext cx="0" cy="113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1"/>
              <p:cNvSpPr>
                <a:spLocks noChangeShapeType="1"/>
              </p:cNvSpPr>
              <p:nvPr/>
            </p:nvSpPr>
            <p:spPr bwMode="auto">
              <a:xfrm>
                <a:off x="204" y="2251"/>
                <a:ext cx="190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42"/>
              <p:cNvSpPr>
                <a:spLocks noChangeShapeType="1"/>
              </p:cNvSpPr>
              <p:nvPr/>
            </p:nvSpPr>
            <p:spPr bwMode="auto">
              <a:xfrm>
                <a:off x="3515" y="2237"/>
                <a:ext cx="27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Text Box 43"/>
              <p:cNvSpPr txBox="1">
                <a:spLocks noChangeArrowheads="1"/>
              </p:cNvSpPr>
              <p:nvPr/>
            </p:nvSpPr>
            <p:spPr bwMode="auto">
              <a:xfrm>
                <a:off x="3547" y="2011"/>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tr-TR" altLang="en-US"/>
                  <a:t>x</a:t>
                </a:r>
              </a:p>
            </p:txBody>
          </p:sp>
          <p:sp>
            <p:nvSpPr>
              <p:cNvPr id="42" name="Rectangle 44"/>
              <p:cNvSpPr>
                <a:spLocks noChangeArrowheads="1"/>
              </p:cNvSpPr>
              <p:nvPr/>
            </p:nvSpPr>
            <p:spPr bwMode="auto">
              <a:xfrm>
                <a:off x="3787" y="2069"/>
                <a:ext cx="363" cy="318"/>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en-US"/>
                  <a:t>C</a:t>
                </a:r>
              </a:p>
            </p:txBody>
          </p:sp>
          <p:sp>
            <p:nvSpPr>
              <p:cNvPr id="43" name="Line 45"/>
              <p:cNvSpPr>
                <a:spLocks noChangeShapeType="1"/>
              </p:cNvSpPr>
              <p:nvPr/>
            </p:nvSpPr>
            <p:spPr bwMode="auto">
              <a:xfrm>
                <a:off x="4150" y="2243"/>
                <a:ext cx="499"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6" name="Rectangle 48"/>
            <p:cNvSpPr>
              <a:spLocks noChangeArrowheads="1"/>
            </p:cNvSpPr>
            <p:nvPr/>
          </p:nvSpPr>
          <p:spPr bwMode="auto">
            <a:xfrm>
              <a:off x="476" y="2614"/>
              <a:ext cx="4944" cy="1496"/>
            </a:xfrm>
            <a:prstGeom prst="rect">
              <a:avLst/>
            </a:prstGeom>
            <a:noFill/>
            <a:ln w="1905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 name="Text Box 49"/>
            <p:cNvSpPr txBox="1">
              <a:spLocks noChangeArrowheads="1"/>
            </p:cNvSpPr>
            <p:nvPr/>
          </p:nvSpPr>
          <p:spPr bwMode="auto">
            <a:xfrm>
              <a:off x="521" y="3838"/>
              <a:ext cx="15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IN" altLang="en-US" dirty="0" smtClean="0">
                  <a:solidFill>
                    <a:srgbClr val="FF0000"/>
                  </a:solidFill>
                </a:rPr>
                <a:t>Observer + Controller</a:t>
              </a:r>
              <a:endParaRPr lang="tr-TR" altLang="en-US" dirty="0">
                <a:solidFill>
                  <a:srgbClr val="FF0000"/>
                </a:solidFill>
              </a:endParaRPr>
            </a:p>
          </p:txBody>
        </p:sp>
      </p:grpSp>
      <p:sp>
        <p:nvSpPr>
          <p:cNvPr id="44" name="TextBox 43"/>
          <p:cNvSpPr txBox="1"/>
          <p:nvPr/>
        </p:nvSpPr>
        <p:spPr>
          <a:xfrm>
            <a:off x="381000" y="5365237"/>
            <a:ext cx="6115520" cy="646331"/>
          </a:xfrm>
          <a:prstGeom prst="rect">
            <a:avLst/>
          </a:prstGeom>
          <a:noFill/>
        </p:spPr>
        <p:txBody>
          <a:bodyPr wrap="none" rtlCol="0">
            <a:spAutoFit/>
          </a:bodyPr>
          <a:lstStyle/>
          <a:p>
            <a:r>
              <a:rPr lang="en-IN" dirty="0" smtClean="0"/>
              <a:t>Here, we use estimated states to generate the controlled input.</a:t>
            </a:r>
          </a:p>
          <a:p>
            <a:endParaRPr lang="en-US" dirty="0"/>
          </a:p>
        </p:txBody>
      </p:sp>
      <p:graphicFrame>
        <p:nvGraphicFramePr>
          <p:cNvPr id="45" name="Object 6"/>
          <p:cNvGraphicFramePr>
            <a:graphicFrameLocks noChangeAspect="1"/>
          </p:cNvGraphicFramePr>
          <p:nvPr>
            <p:extLst>
              <p:ext uri="{D42A27DB-BD31-4B8C-83A1-F6EECF244321}">
                <p14:modId xmlns:p14="http://schemas.microsoft.com/office/powerpoint/2010/main" val="1391482389"/>
              </p:ext>
            </p:extLst>
          </p:nvPr>
        </p:nvGraphicFramePr>
        <p:xfrm>
          <a:off x="3733800" y="5711825"/>
          <a:ext cx="1704975" cy="384175"/>
        </p:xfrm>
        <a:graphic>
          <a:graphicData uri="http://schemas.openxmlformats.org/presentationml/2006/ole">
            <mc:AlternateContent xmlns:mc="http://schemas.openxmlformats.org/markup-compatibility/2006">
              <mc:Choice xmlns:v="urn:schemas-microsoft-com:vml" Requires="v">
                <p:oleObj spid="_x0000_s4302" name="Equation" r:id="rId11" imgW="901440" imgH="203040" progId="Equation.3">
                  <p:embed/>
                </p:oleObj>
              </mc:Choice>
              <mc:Fallback>
                <p:oleObj name="Equation" r:id="rId11" imgW="901440" imgH="203040" progId="Equation.3">
                  <p:embed/>
                  <p:pic>
                    <p:nvPicPr>
                      <p:cNvPr id="0" name=""/>
                      <p:cNvPicPr>
                        <a:picLocks noChangeAspect="1" noChangeArrowheads="1"/>
                      </p:cNvPicPr>
                      <p:nvPr/>
                    </p:nvPicPr>
                    <p:blipFill>
                      <a:blip r:embed="rId12"/>
                      <a:srcRect/>
                      <a:stretch>
                        <a:fillRect/>
                      </a:stretch>
                    </p:blipFill>
                    <p:spPr bwMode="auto">
                      <a:xfrm>
                        <a:off x="3733800" y="5711825"/>
                        <a:ext cx="1704975" cy="384175"/>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17198847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pPr algn="ctr"/>
            <a:r>
              <a:rPr lang="en-US" dirty="0" smtClean="0"/>
              <a:t>Observable Linearized Systems</a:t>
            </a:r>
            <a:endParaRPr lang="en-US" dirty="0"/>
          </a:p>
        </p:txBody>
      </p:sp>
      <p:sp>
        <p:nvSpPr>
          <p:cNvPr id="3" name="Text Placeholder 2"/>
          <p:cNvSpPr>
            <a:spLocks noGrp="1"/>
          </p:cNvSpPr>
          <p:nvPr>
            <p:ph type="body" sz="quarter" idx="10"/>
          </p:nvPr>
        </p:nvSpPr>
        <p:spPr>
          <a:xfrm>
            <a:off x="152400" y="1219200"/>
            <a:ext cx="8839200" cy="3407087"/>
          </a:xfrm>
        </p:spPr>
        <p:txBody>
          <a:bodyPr/>
          <a:lstStyle/>
          <a:p>
            <a:r>
              <a:rPr lang="en-US" sz="2400" dirty="0" smtClean="0"/>
              <a:t>Our linearized system is observable if the rank of [C CA …. CA⁵]’ = 6</a:t>
            </a:r>
          </a:p>
          <a:p>
            <a:r>
              <a:rPr lang="en-IN" sz="2400" dirty="0" smtClean="0"/>
              <a:t>We have A for linearized system as :=</a:t>
            </a:r>
          </a:p>
          <a:p>
            <a:pPr marL="0" indent="0">
              <a:buNone/>
            </a:pPr>
            <a:r>
              <a:rPr lang="en-IN" sz="2400" dirty="0" smtClean="0"/>
              <a:t>	</a:t>
            </a:r>
          </a:p>
          <a:p>
            <a:pPr marL="0" indent="0">
              <a:buNone/>
            </a:pPr>
            <a:endParaRPr lang="en-IN" sz="2400" dirty="0"/>
          </a:p>
          <a:p>
            <a:pPr marL="0" indent="0">
              <a:buNone/>
            </a:pPr>
            <a:endParaRPr lang="en-IN" sz="2400" dirty="0" smtClean="0"/>
          </a:p>
          <a:p>
            <a:pPr marL="0" indent="0">
              <a:buNone/>
            </a:pPr>
            <a:endParaRPr lang="en-IN" sz="2400" dirty="0"/>
          </a:p>
          <a:p>
            <a:pPr marL="0" indent="0">
              <a:buNone/>
            </a:pPr>
            <a:r>
              <a:rPr lang="en-IN" sz="1800" dirty="0"/>
              <a:t>	</a:t>
            </a:r>
            <a:endParaRPr lang="en-US" sz="1800" dirty="0" smtClean="0"/>
          </a:p>
          <a:p>
            <a:r>
              <a:rPr lang="en-US" sz="2400" dirty="0" smtClean="0"/>
              <a:t>The various output vectors provided to us along with the rank from above formula are: </a:t>
            </a:r>
          </a:p>
        </p:txBody>
      </p:sp>
      <p:sp>
        <p:nvSpPr>
          <p:cNvPr id="10" name="TextBox 9"/>
          <p:cNvSpPr txBox="1"/>
          <p:nvPr/>
        </p:nvSpPr>
        <p:spPr>
          <a:xfrm>
            <a:off x="4114800" y="2054180"/>
            <a:ext cx="5410200" cy="1569660"/>
          </a:xfrm>
          <a:prstGeom prst="rect">
            <a:avLst/>
          </a:prstGeom>
          <a:noFill/>
        </p:spPr>
        <p:txBody>
          <a:bodyPr wrap="square" rtlCol="0">
            <a:spAutoFit/>
          </a:bodyPr>
          <a:lstStyle/>
          <a:p>
            <a:r>
              <a:rPr lang="en-IN" sz="1600" dirty="0" smtClean="0"/>
              <a:t>                 0    </a:t>
            </a:r>
            <a:r>
              <a:rPr lang="en-IN" sz="1600" dirty="0"/>
              <a:t>1.0000         0             0          0              </a:t>
            </a:r>
            <a:r>
              <a:rPr lang="en-IN" sz="1600" dirty="0" smtClean="0"/>
              <a:t>  </a:t>
            </a:r>
            <a:r>
              <a:rPr lang="en-IN" sz="1600" dirty="0"/>
              <a:t>0</a:t>
            </a:r>
          </a:p>
          <a:p>
            <a:r>
              <a:rPr lang="en-IN" sz="1600" dirty="0"/>
              <a:t>         </a:t>
            </a:r>
            <a:r>
              <a:rPr lang="en-IN" sz="1600" dirty="0" smtClean="0"/>
              <a:t>        0         </a:t>
            </a:r>
            <a:r>
              <a:rPr lang="en-IN" sz="1600" dirty="0"/>
              <a:t>0      -0.9800          0   -0.9800         </a:t>
            </a:r>
            <a:r>
              <a:rPr lang="en-IN" sz="1600" dirty="0" smtClean="0"/>
              <a:t>  </a:t>
            </a:r>
            <a:r>
              <a:rPr lang="en-IN" sz="1600" dirty="0"/>
              <a:t>0</a:t>
            </a:r>
          </a:p>
          <a:p>
            <a:r>
              <a:rPr lang="en-IN" sz="1600" dirty="0"/>
              <a:t>         </a:t>
            </a:r>
            <a:r>
              <a:rPr lang="en-IN" sz="1600" dirty="0" smtClean="0"/>
              <a:t>        0         </a:t>
            </a:r>
            <a:r>
              <a:rPr lang="en-IN" sz="1600" dirty="0"/>
              <a:t>0              0        1.0000      0            </a:t>
            </a:r>
            <a:r>
              <a:rPr lang="en-IN" sz="1600" dirty="0" smtClean="0"/>
              <a:t>   0</a:t>
            </a:r>
            <a:endParaRPr lang="en-IN" sz="1600" dirty="0"/>
          </a:p>
          <a:p>
            <a:r>
              <a:rPr lang="en-IN" sz="1600" dirty="0"/>
              <a:t>                 0         0         -0.5390        0   -0.0490          0</a:t>
            </a:r>
          </a:p>
          <a:p>
            <a:r>
              <a:rPr lang="en-IN" sz="1600" dirty="0"/>
              <a:t>                 0         0              0              0          0         1.0000</a:t>
            </a:r>
          </a:p>
          <a:p>
            <a:r>
              <a:rPr lang="en-IN" sz="1600" dirty="0"/>
              <a:t>                 0         0       -0.0980          0    -1.0780         0</a:t>
            </a:r>
          </a:p>
        </p:txBody>
      </p:sp>
      <p:cxnSp>
        <p:nvCxnSpPr>
          <p:cNvPr id="12" name="Straight Connector 11"/>
          <p:cNvCxnSpPr/>
          <p:nvPr/>
        </p:nvCxnSpPr>
        <p:spPr>
          <a:xfrm>
            <a:off x="4876800" y="1981200"/>
            <a:ext cx="0" cy="1905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763000" y="2057400"/>
            <a:ext cx="0" cy="1905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466" y="2030191"/>
            <a:ext cx="4626736" cy="1569660"/>
          </a:xfrm>
          <a:prstGeom prst="rect">
            <a:avLst/>
          </a:prstGeom>
          <a:noFill/>
        </p:spPr>
        <p:txBody>
          <a:bodyPr wrap="square" rtlCol="0">
            <a:spAutoFit/>
          </a:bodyPr>
          <a:lstStyle/>
          <a:p>
            <a:r>
              <a:rPr lang="pt-BR" sz="1600" dirty="0" smtClean="0"/>
              <a:t>     0  1               0                  0             0                          0</a:t>
            </a:r>
            <a:endParaRPr lang="pt-BR" sz="1600" dirty="0"/>
          </a:p>
          <a:p>
            <a:r>
              <a:rPr lang="nn-NO" sz="1600" dirty="0"/>
              <a:t>     </a:t>
            </a:r>
            <a:r>
              <a:rPr lang="nn-NO" sz="1600" dirty="0" smtClean="0"/>
              <a:t>0  0       </a:t>
            </a:r>
            <a:r>
              <a:rPr lang="nn-NO" sz="1600" dirty="0"/>
              <a:t>-(m1*g)/</a:t>
            </a:r>
            <a:r>
              <a:rPr lang="nn-NO" sz="1600" dirty="0" smtClean="0"/>
              <a:t>M</a:t>
            </a:r>
            <a:r>
              <a:rPr lang="nn-NO" sz="1600" dirty="0"/>
              <a:t> </a:t>
            </a:r>
            <a:r>
              <a:rPr lang="nn-NO" sz="1600" dirty="0" smtClean="0"/>
              <a:t>        0       -(</a:t>
            </a:r>
            <a:r>
              <a:rPr lang="nn-NO" sz="1600" dirty="0"/>
              <a:t>m2*g)/M, </a:t>
            </a:r>
            <a:r>
              <a:rPr lang="nn-NO" sz="1600" dirty="0" smtClean="0"/>
              <a:t>            0</a:t>
            </a:r>
          </a:p>
          <a:p>
            <a:r>
              <a:rPr lang="en-US" sz="1600" dirty="0" smtClean="0"/>
              <a:t>     0  0                0                 1              0                         0</a:t>
            </a:r>
          </a:p>
          <a:p>
            <a:r>
              <a:rPr lang="nn-NO" sz="1600" dirty="0" smtClean="0"/>
              <a:t>     0  0   </a:t>
            </a:r>
            <a:r>
              <a:rPr lang="nn-NO" sz="1600" dirty="0"/>
              <a:t>-(M+m1)*</a:t>
            </a:r>
            <a:r>
              <a:rPr lang="nn-NO" sz="1600" dirty="0" smtClean="0"/>
              <a:t>g/M/l1  0      -(</a:t>
            </a:r>
            <a:r>
              <a:rPr lang="nn-NO" sz="1600" dirty="0"/>
              <a:t>m2*g)/</a:t>
            </a:r>
            <a:r>
              <a:rPr lang="nn-NO" sz="1600" dirty="0" smtClean="0"/>
              <a:t>M/l1          0</a:t>
            </a:r>
            <a:endParaRPr lang="nn-NO" sz="1600" dirty="0"/>
          </a:p>
          <a:p>
            <a:r>
              <a:rPr lang="en-US" sz="1600" dirty="0"/>
              <a:t>     </a:t>
            </a:r>
            <a:r>
              <a:rPr lang="en-US" sz="1600" dirty="0" smtClean="0"/>
              <a:t>0  0                0                 0              0                         1</a:t>
            </a:r>
            <a:endParaRPr lang="en-US" sz="1600" dirty="0"/>
          </a:p>
          <a:p>
            <a:r>
              <a:rPr lang="nn-NO" sz="1600" dirty="0"/>
              <a:t>     </a:t>
            </a:r>
            <a:r>
              <a:rPr lang="nn-NO" sz="1600" dirty="0" smtClean="0"/>
              <a:t>0  0     </a:t>
            </a:r>
            <a:r>
              <a:rPr lang="nn-NO" sz="1600" dirty="0"/>
              <a:t>-(m1*g)/</a:t>
            </a:r>
            <a:r>
              <a:rPr lang="nn-NO" sz="1600" dirty="0" smtClean="0"/>
              <a:t>M/l2</a:t>
            </a:r>
            <a:r>
              <a:rPr lang="nn-NO" sz="1600" dirty="0"/>
              <a:t> </a:t>
            </a:r>
            <a:r>
              <a:rPr lang="nn-NO" sz="1600" dirty="0" smtClean="0"/>
              <a:t>     0     </a:t>
            </a:r>
            <a:r>
              <a:rPr lang="nn-NO" sz="1600" dirty="0"/>
              <a:t>-(M+m2)*</a:t>
            </a:r>
            <a:r>
              <a:rPr lang="nn-NO" sz="1600" dirty="0" smtClean="0"/>
              <a:t>g/M/l2     0]</a:t>
            </a:r>
            <a:endParaRPr lang="nn-NO" sz="1600" dirty="0"/>
          </a:p>
        </p:txBody>
      </p:sp>
      <p:sp>
        <p:nvSpPr>
          <p:cNvPr id="17" name="Rectangle 16"/>
          <p:cNvSpPr/>
          <p:nvPr/>
        </p:nvSpPr>
        <p:spPr>
          <a:xfrm>
            <a:off x="4496081" y="2654344"/>
            <a:ext cx="365806" cy="707886"/>
          </a:xfrm>
          <a:prstGeom prst="rect">
            <a:avLst/>
          </a:prstGeom>
        </p:spPr>
        <p:txBody>
          <a:bodyPr wrap="none">
            <a:spAutoFit/>
          </a:bodyPr>
          <a:lstStyle/>
          <a:p>
            <a:r>
              <a:rPr lang="pt-BR" sz="4000" dirty="0"/>
              <a:t>⁼</a:t>
            </a:r>
            <a:endParaRPr lang="en-US" sz="4000" dirty="0"/>
          </a:p>
        </p:txBody>
      </p:sp>
      <p:cxnSp>
        <p:nvCxnSpPr>
          <p:cNvPr id="19" name="Straight Connector 18"/>
          <p:cNvCxnSpPr/>
          <p:nvPr/>
        </p:nvCxnSpPr>
        <p:spPr>
          <a:xfrm>
            <a:off x="4496081" y="2054180"/>
            <a:ext cx="0" cy="1832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2400" y="2030191"/>
            <a:ext cx="0" cy="185600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nvPr>
        </p:nvGraphicFramePr>
        <p:xfrm>
          <a:off x="464842" y="4563094"/>
          <a:ext cx="8366719" cy="2116479"/>
        </p:xfrm>
        <a:graphic>
          <a:graphicData uri="http://schemas.openxmlformats.org/drawingml/2006/table">
            <a:tbl>
              <a:tblPr firstRow="1" bandRow="1">
                <a:tableStyleId>{073A0DAA-6AF3-43AB-8588-CEC1D06C72B9}</a:tableStyleId>
              </a:tblPr>
              <a:tblGrid>
                <a:gridCol w="2008771"/>
                <a:gridCol w="2174312"/>
                <a:gridCol w="1649478"/>
                <a:gridCol w="2534158"/>
              </a:tblGrid>
              <a:tr h="298478">
                <a:tc>
                  <a:txBody>
                    <a:bodyPr/>
                    <a:lstStyle/>
                    <a:p>
                      <a:pPr algn="ctr"/>
                      <a:r>
                        <a:rPr lang="fr-FR" sz="1400" b="1" i="0" dirty="0" smtClean="0">
                          <a:solidFill>
                            <a:schemeClr val="bg1"/>
                          </a:solidFill>
                        </a:rPr>
                        <a:t>x(t)</a:t>
                      </a:r>
                      <a:endParaRPr lang="en-US" sz="1400" b="1" i="0" dirty="0">
                        <a:solidFill>
                          <a:schemeClr val="bg1"/>
                        </a:solidFill>
                      </a:endParaRPr>
                    </a:p>
                  </a:txBody>
                  <a:tcPr>
                    <a:solidFill>
                      <a:schemeClr val="tx1"/>
                    </a:solidFill>
                  </a:tcPr>
                </a:tc>
                <a:tc>
                  <a:txBody>
                    <a:bodyPr/>
                    <a:lstStyle/>
                    <a:p>
                      <a:pPr algn="ctr"/>
                      <a:r>
                        <a:rPr lang="en-IN" sz="1400" b="1" i="0" dirty="0" smtClean="0">
                          <a:solidFill>
                            <a:schemeClr val="bg1"/>
                          </a:solidFill>
                        </a:rPr>
                        <a:t>C = [1 0 0 0 0 0] </a:t>
                      </a:r>
                      <a:endParaRPr lang="en-US" sz="1400" b="1" i="0" dirty="0">
                        <a:solidFill>
                          <a:schemeClr val="bg1"/>
                        </a:solidFill>
                      </a:endParaRPr>
                    </a:p>
                  </a:txBody>
                  <a:tcPr>
                    <a:solidFill>
                      <a:schemeClr val="tx1"/>
                    </a:solidFill>
                  </a:tcPr>
                </a:tc>
                <a:tc>
                  <a:txBody>
                    <a:bodyPr/>
                    <a:lstStyle/>
                    <a:p>
                      <a:pPr algn="ctr"/>
                      <a:r>
                        <a:rPr lang="fr-FR" sz="1400" b="1" i="0" dirty="0" smtClean="0">
                          <a:solidFill>
                            <a:schemeClr val="bg1"/>
                          </a:solidFill>
                        </a:rPr>
                        <a:t>6</a:t>
                      </a:r>
                      <a:endParaRPr lang="en-US" sz="1400" b="1" i="0" dirty="0">
                        <a:solidFill>
                          <a:schemeClr val="bg1"/>
                        </a:solidFill>
                      </a:endParaRPr>
                    </a:p>
                  </a:txBody>
                  <a:tcPr>
                    <a:solidFill>
                      <a:schemeClr val="tx1"/>
                    </a:solidFill>
                  </a:tcPr>
                </a:tc>
                <a:tc>
                  <a:txBody>
                    <a:bodyPr/>
                    <a:lstStyle/>
                    <a:p>
                      <a:pPr algn="ctr"/>
                      <a:r>
                        <a:rPr lang="fr-FR" sz="1400" b="1" i="0" dirty="0" smtClean="0">
                          <a:solidFill>
                            <a:schemeClr val="bg1"/>
                          </a:solidFill>
                        </a:rPr>
                        <a:t>Observable</a:t>
                      </a:r>
                      <a:endParaRPr lang="en-US" sz="1400" b="1" i="0" dirty="0">
                        <a:solidFill>
                          <a:schemeClr val="bg1"/>
                        </a:solidFill>
                      </a:endParaRPr>
                    </a:p>
                  </a:txBody>
                  <a:tcPr>
                    <a:solidFill>
                      <a:schemeClr val="tx1"/>
                    </a:solidFill>
                  </a:tcPr>
                </a:tc>
              </a:tr>
              <a:tr h="515181">
                <a:tc>
                  <a:txBody>
                    <a:bodyPr/>
                    <a:lstStyle/>
                    <a:p>
                      <a:pPr algn="ctr"/>
                      <a:r>
                        <a:rPr lang="fr-FR" sz="1400" b="1" i="0" dirty="0" smtClean="0"/>
                        <a:t>(</a:t>
                      </a:r>
                      <a:r>
                        <a:rPr lang="el-GR" sz="1400" b="1" i="0" dirty="0" smtClean="0"/>
                        <a:t>θ</a:t>
                      </a:r>
                      <a:r>
                        <a:rPr lang="fr-FR" sz="1400" b="1" i="0" dirty="0" smtClean="0"/>
                        <a:t>1(t), </a:t>
                      </a:r>
                      <a:r>
                        <a:rPr lang="el-GR" sz="1400" b="1" i="0" dirty="0" smtClean="0"/>
                        <a:t>θ</a:t>
                      </a:r>
                      <a:r>
                        <a:rPr lang="fr-FR" sz="1400" b="1" i="0" dirty="0" smtClean="0"/>
                        <a:t>2(t))</a:t>
                      </a:r>
                      <a:endParaRPr lang="en-US" sz="1400" b="1" i="0" dirty="0">
                        <a:solidFill>
                          <a:schemeClr val="bg1"/>
                        </a:solidFill>
                      </a:endParaRPr>
                    </a:p>
                  </a:txBody>
                  <a:tcPr>
                    <a:solidFill>
                      <a:schemeClr val="tx1"/>
                    </a:solidFill>
                  </a:tcPr>
                </a:tc>
                <a:tc>
                  <a:txBody>
                    <a:bodyPr/>
                    <a:lstStyle/>
                    <a:p>
                      <a:pPr algn="ctr"/>
                      <a:r>
                        <a:rPr lang="en-IN" sz="1400" b="1" i="0" dirty="0" smtClean="0">
                          <a:solidFill>
                            <a:schemeClr val="bg1"/>
                          </a:solidFill>
                        </a:rPr>
                        <a:t>C = [0 0 1 0 0 0;</a:t>
                      </a:r>
                    </a:p>
                    <a:p>
                      <a:pPr algn="ctr"/>
                      <a:r>
                        <a:rPr lang="en-IN" sz="1400" b="1" i="0" baseline="0" dirty="0" smtClean="0">
                          <a:solidFill>
                            <a:schemeClr val="bg1"/>
                          </a:solidFill>
                        </a:rPr>
                        <a:t>         0</a:t>
                      </a:r>
                      <a:r>
                        <a:rPr lang="en-IN" sz="1400" b="1" i="0" dirty="0" smtClean="0">
                          <a:solidFill>
                            <a:schemeClr val="bg1"/>
                          </a:solidFill>
                        </a:rPr>
                        <a:t> 0 0 0 1 0];</a:t>
                      </a:r>
                      <a:endParaRPr lang="en-US" sz="1400" b="1" i="0" dirty="0">
                        <a:solidFill>
                          <a:schemeClr val="bg1"/>
                        </a:solidFill>
                      </a:endParaRPr>
                    </a:p>
                  </a:txBody>
                  <a:tcPr>
                    <a:solidFill>
                      <a:schemeClr val="tx1"/>
                    </a:solidFill>
                  </a:tcPr>
                </a:tc>
                <a:tc>
                  <a:txBody>
                    <a:bodyPr/>
                    <a:lstStyle/>
                    <a:p>
                      <a:pPr algn="ctr"/>
                      <a:r>
                        <a:rPr lang="en-IN" sz="1400" b="1" i="0" dirty="0" smtClean="0">
                          <a:solidFill>
                            <a:schemeClr val="bg1"/>
                          </a:solidFill>
                        </a:rPr>
                        <a:t>4</a:t>
                      </a:r>
                      <a:endParaRPr lang="en-US" sz="1400" b="1" i="0" dirty="0">
                        <a:solidFill>
                          <a:schemeClr val="bg1"/>
                        </a:solidFill>
                      </a:endParaRPr>
                    </a:p>
                  </a:txBody>
                  <a:tcPr>
                    <a:solidFill>
                      <a:schemeClr val="tx1"/>
                    </a:solidFill>
                  </a:tcPr>
                </a:tc>
                <a:tc>
                  <a:txBody>
                    <a:bodyPr/>
                    <a:lstStyle/>
                    <a:p>
                      <a:pPr algn="ctr"/>
                      <a:r>
                        <a:rPr lang="en-IN" sz="1400" b="1" i="0" dirty="0" smtClean="0">
                          <a:solidFill>
                            <a:schemeClr val="bg1"/>
                          </a:solidFill>
                        </a:rPr>
                        <a:t>Not-observable</a:t>
                      </a:r>
                      <a:endParaRPr lang="en-US" sz="1400" b="1" i="0" dirty="0">
                        <a:solidFill>
                          <a:schemeClr val="bg1"/>
                        </a:solidFill>
                      </a:endParaRPr>
                    </a:p>
                  </a:txBody>
                  <a:tcPr>
                    <a:solidFill>
                      <a:schemeClr val="tx1"/>
                    </a:solidFill>
                  </a:tcPr>
                </a:tc>
              </a:tr>
              <a:tr h="557546">
                <a:tc>
                  <a:txBody>
                    <a:bodyPr/>
                    <a:lstStyle/>
                    <a:p>
                      <a:pPr algn="ctr"/>
                      <a:r>
                        <a:rPr lang="fr-FR" sz="1400" b="1" i="0" dirty="0" smtClean="0"/>
                        <a:t>(x(t), </a:t>
                      </a:r>
                      <a:r>
                        <a:rPr lang="el-GR" sz="1400" b="1" i="0" dirty="0" smtClean="0"/>
                        <a:t>θ</a:t>
                      </a:r>
                      <a:r>
                        <a:rPr lang="fr-FR" sz="1400" b="1" i="0" dirty="0" smtClean="0"/>
                        <a:t>2(t))</a:t>
                      </a:r>
                      <a:endParaRPr lang="en-US" sz="1400" b="1" i="0" dirty="0">
                        <a:solidFill>
                          <a:schemeClr val="bg1"/>
                        </a:solidFill>
                      </a:endParaRPr>
                    </a:p>
                  </a:txBody>
                  <a:tcPr>
                    <a:solidFill>
                      <a:schemeClr val="tx1"/>
                    </a:solidFill>
                  </a:tcPr>
                </a:tc>
                <a:tc>
                  <a:txBody>
                    <a:bodyPr/>
                    <a:lstStyle/>
                    <a:p>
                      <a:pPr algn="ctr"/>
                      <a:r>
                        <a:rPr lang="en-IN" sz="1400" b="1" i="0" dirty="0" smtClean="0">
                          <a:solidFill>
                            <a:schemeClr val="bg1"/>
                          </a:solidFill>
                        </a:rPr>
                        <a:t>C = [1 0 0 0 0 0</a:t>
                      </a:r>
                    </a:p>
                    <a:p>
                      <a:pPr algn="ctr"/>
                      <a:r>
                        <a:rPr lang="en-IN" sz="1400" b="1" i="0" baseline="0" dirty="0" smtClean="0">
                          <a:solidFill>
                            <a:schemeClr val="bg1"/>
                          </a:solidFill>
                        </a:rPr>
                        <a:t>         0</a:t>
                      </a:r>
                      <a:r>
                        <a:rPr lang="en-IN" sz="1400" b="1" i="0" dirty="0" smtClean="0">
                          <a:solidFill>
                            <a:schemeClr val="bg1"/>
                          </a:solidFill>
                        </a:rPr>
                        <a:t> 0 0 0 1 0];</a:t>
                      </a:r>
                      <a:endParaRPr lang="en-US" sz="1400" b="1" i="0" dirty="0" smtClean="0">
                        <a:solidFill>
                          <a:schemeClr val="bg1"/>
                        </a:solidFill>
                      </a:endParaRPr>
                    </a:p>
                  </a:txBody>
                  <a:tcPr>
                    <a:solidFill>
                      <a:schemeClr val="tx1"/>
                    </a:solidFill>
                  </a:tcPr>
                </a:tc>
                <a:tc>
                  <a:txBody>
                    <a:bodyPr/>
                    <a:lstStyle/>
                    <a:p>
                      <a:pPr algn="ctr"/>
                      <a:r>
                        <a:rPr lang="en-IN" sz="1400" b="1" i="0" dirty="0" smtClean="0">
                          <a:solidFill>
                            <a:schemeClr val="bg1"/>
                          </a:solidFill>
                        </a:rPr>
                        <a:t>6</a:t>
                      </a:r>
                      <a:endParaRPr lang="en-US" sz="1400" b="1" i="0" dirty="0">
                        <a:solidFill>
                          <a:schemeClr val="bg1"/>
                        </a:solidFill>
                      </a:endParaRPr>
                    </a:p>
                  </a:txBody>
                  <a:tcPr>
                    <a:solidFill>
                      <a:schemeClr val="tx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fr-FR" sz="1400" b="1" i="0" dirty="0" smtClean="0">
                          <a:solidFill>
                            <a:schemeClr val="bg1"/>
                          </a:solidFill>
                        </a:rPr>
                        <a:t>Observable</a:t>
                      </a:r>
                      <a:endParaRPr lang="en-US" sz="1400" b="1" i="0" dirty="0" smtClean="0">
                        <a:solidFill>
                          <a:schemeClr val="bg1"/>
                        </a:solidFill>
                      </a:endParaRPr>
                    </a:p>
                    <a:p>
                      <a:pPr algn="ctr"/>
                      <a:endParaRPr lang="en-US" sz="1400" b="1" i="0" dirty="0">
                        <a:solidFill>
                          <a:schemeClr val="bg1"/>
                        </a:solidFill>
                      </a:endParaRPr>
                    </a:p>
                  </a:txBody>
                  <a:tcPr>
                    <a:solidFill>
                      <a:schemeClr val="tx1"/>
                    </a:solidFill>
                  </a:tcPr>
                </a:tc>
              </a:tr>
              <a:tr h="735973">
                <a:tc>
                  <a:txBody>
                    <a:bodyPr/>
                    <a:lstStyle/>
                    <a:p>
                      <a:pPr algn="ctr"/>
                      <a:r>
                        <a:rPr lang="fr-FR" sz="1400" b="1" i="0" dirty="0" smtClean="0"/>
                        <a:t>(x(t), </a:t>
                      </a:r>
                      <a:r>
                        <a:rPr lang="el-GR" sz="1400" b="1" i="0" dirty="0" smtClean="0"/>
                        <a:t>θ</a:t>
                      </a:r>
                      <a:r>
                        <a:rPr lang="fr-FR" sz="1400" b="1" i="0" dirty="0" smtClean="0"/>
                        <a:t>1(t), </a:t>
                      </a:r>
                      <a:r>
                        <a:rPr lang="el-GR" sz="1400" b="1" i="0" dirty="0" smtClean="0"/>
                        <a:t>θ</a:t>
                      </a:r>
                      <a:r>
                        <a:rPr lang="fr-FR" sz="1400" b="1" i="0" dirty="0" smtClean="0"/>
                        <a:t>2(t))</a:t>
                      </a:r>
                      <a:endParaRPr lang="en-US" sz="1400" b="1" i="0" dirty="0">
                        <a:solidFill>
                          <a:schemeClr val="bg1"/>
                        </a:solidFill>
                      </a:endParaRPr>
                    </a:p>
                  </a:txBody>
                  <a:tcPr>
                    <a:solidFill>
                      <a:schemeClr val="tx1"/>
                    </a:solidFill>
                  </a:tcPr>
                </a:tc>
                <a:tc>
                  <a:txBody>
                    <a:bodyPr/>
                    <a:lstStyle/>
                    <a:p>
                      <a:pPr algn="ctr"/>
                      <a:r>
                        <a:rPr lang="en-IN" sz="1400" b="1" i="0" dirty="0" smtClean="0">
                          <a:solidFill>
                            <a:schemeClr val="bg1"/>
                          </a:solidFill>
                        </a:rPr>
                        <a:t>C = [1 0 0 0 0 0;</a:t>
                      </a:r>
                    </a:p>
                    <a:p>
                      <a:pPr algn="ctr"/>
                      <a:r>
                        <a:rPr lang="en-IN" sz="1400" b="1" i="0" baseline="0" dirty="0" smtClean="0">
                          <a:solidFill>
                            <a:schemeClr val="bg1"/>
                          </a:solidFill>
                        </a:rPr>
                        <a:t>         0</a:t>
                      </a:r>
                      <a:r>
                        <a:rPr lang="en-IN" sz="1400" b="1" i="0" dirty="0" smtClean="0">
                          <a:solidFill>
                            <a:schemeClr val="bg1"/>
                          </a:solidFill>
                        </a:rPr>
                        <a:t> 0 1 0 0 0;</a:t>
                      </a:r>
                    </a:p>
                    <a:p>
                      <a:pPr algn="ctr"/>
                      <a:r>
                        <a:rPr lang="en-IN" sz="1400" b="1" i="0" dirty="0" smtClean="0">
                          <a:solidFill>
                            <a:schemeClr val="bg1"/>
                          </a:solidFill>
                        </a:rPr>
                        <a:t>       </a:t>
                      </a:r>
                      <a:r>
                        <a:rPr lang="en-IN" sz="1400" b="1" i="0" baseline="0" dirty="0" smtClean="0">
                          <a:solidFill>
                            <a:schemeClr val="bg1"/>
                          </a:solidFill>
                        </a:rPr>
                        <a:t> </a:t>
                      </a:r>
                      <a:r>
                        <a:rPr lang="en-IN" sz="1400" b="1" i="0" dirty="0" smtClean="0">
                          <a:solidFill>
                            <a:schemeClr val="bg1"/>
                          </a:solidFill>
                        </a:rPr>
                        <a:t>0 0 0 0 1 0]</a:t>
                      </a:r>
                      <a:endParaRPr lang="en-US" sz="1400" b="1" i="0" dirty="0">
                        <a:solidFill>
                          <a:schemeClr val="bg1"/>
                        </a:solidFill>
                      </a:endParaRPr>
                    </a:p>
                  </a:txBody>
                  <a:tcPr>
                    <a:solidFill>
                      <a:schemeClr val="tx1"/>
                    </a:solidFill>
                  </a:tcPr>
                </a:tc>
                <a:tc>
                  <a:txBody>
                    <a:bodyPr/>
                    <a:lstStyle/>
                    <a:p>
                      <a:pPr algn="ctr"/>
                      <a:r>
                        <a:rPr lang="en-IN" sz="1400" b="1" i="0" dirty="0" smtClean="0">
                          <a:solidFill>
                            <a:schemeClr val="bg1"/>
                          </a:solidFill>
                        </a:rPr>
                        <a:t>6</a:t>
                      </a:r>
                      <a:endParaRPr lang="en-US" sz="1400" b="1" i="0" dirty="0">
                        <a:solidFill>
                          <a:schemeClr val="bg1"/>
                        </a:solidFill>
                      </a:endParaRPr>
                    </a:p>
                  </a:txBody>
                  <a:tcPr>
                    <a:solidFill>
                      <a:schemeClr val="tx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fr-FR" sz="1400" b="1" i="0" dirty="0" smtClean="0">
                          <a:solidFill>
                            <a:schemeClr val="bg1"/>
                          </a:solidFill>
                        </a:rPr>
                        <a:t>Observable</a:t>
                      </a:r>
                      <a:endParaRPr lang="en-US" sz="1400" b="1" i="0" dirty="0" smtClean="0">
                        <a:solidFill>
                          <a:schemeClr val="bg1"/>
                        </a:solidFill>
                      </a:endParaRPr>
                    </a:p>
                    <a:p>
                      <a:pPr algn="ctr"/>
                      <a:endParaRPr lang="en-US" sz="1400" b="1" i="0" dirty="0">
                        <a:solidFill>
                          <a:schemeClr val="bg1"/>
                        </a:solidFill>
                      </a:endParaRPr>
                    </a:p>
                  </a:txBody>
                  <a:tcPr>
                    <a:solidFill>
                      <a:schemeClr val="tx1"/>
                    </a:solidFill>
                  </a:tcPr>
                </a:tc>
              </a:tr>
            </a:tbl>
          </a:graphicData>
        </a:graphic>
      </p:graphicFrame>
    </p:spTree>
    <p:extLst>
      <p:ext uri="{BB962C8B-B14F-4D97-AF65-F5344CB8AC3E}">
        <p14:creationId xmlns:p14="http://schemas.microsoft.com/office/powerpoint/2010/main" val="345104666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Actual Design</a:t>
            </a:r>
            <a:endParaRPr lang="en-US" dirty="0"/>
          </a:p>
        </p:txBody>
      </p:sp>
      <p:sp>
        <p:nvSpPr>
          <p:cNvPr id="4" name="TextBox 3"/>
          <p:cNvSpPr txBox="1"/>
          <p:nvPr/>
        </p:nvSpPr>
        <p:spPr>
          <a:xfrm>
            <a:off x="228600" y="796290"/>
            <a:ext cx="6559809" cy="5909310"/>
          </a:xfrm>
          <a:prstGeom prst="rect">
            <a:avLst/>
          </a:prstGeom>
          <a:noFill/>
        </p:spPr>
        <p:txBody>
          <a:bodyPr wrap="none" rtlCol="0">
            <a:spAutoFit/>
          </a:bodyPr>
          <a:lstStyle/>
          <a:p>
            <a:r>
              <a:rPr lang="en-IN" dirty="0" smtClean="0"/>
              <a:t>Using : </a:t>
            </a:r>
            <a:r>
              <a:rPr lang="en-US" dirty="0" smtClean="0"/>
              <a:t>R = 0.0005 ; and</a:t>
            </a:r>
          </a:p>
          <a:p>
            <a:r>
              <a:rPr lang="fr-FR" dirty="0"/>
              <a:t>Q=[ 1 0 0 0 0 0;</a:t>
            </a:r>
          </a:p>
          <a:p>
            <a:r>
              <a:rPr lang="en-US" dirty="0"/>
              <a:t>  </a:t>
            </a:r>
            <a:r>
              <a:rPr lang="en-US" dirty="0" smtClean="0"/>
              <a:t>      </a:t>
            </a:r>
            <a:r>
              <a:rPr lang="en-US" dirty="0"/>
              <a:t>0 500 0 0 0 0;</a:t>
            </a:r>
          </a:p>
          <a:p>
            <a:r>
              <a:rPr lang="en-US" dirty="0"/>
              <a:t> </a:t>
            </a:r>
            <a:r>
              <a:rPr lang="en-US" dirty="0" smtClean="0"/>
              <a:t>       </a:t>
            </a:r>
            <a:r>
              <a:rPr lang="en-US" dirty="0"/>
              <a:t>0 0 700 0 0 0;</a:t>
            </a:r>
          </a:p>
          <a:p>
            <a:r>
              <a:rPr lang="en-US" dirty="0"/>
              <a:t> </a:t>
            </a:r>
            <a:r>
              <a:rPr lang="en-US" dirty="0" smtClean="0"/>
              <a:t>       </a:t>
            </a:r>
            <a:r>
              <a:rPr lang="en-US" dirty="0"/>
              <a:t>0 0 0 700 0 0;</a:t>
            </a:r>
          </a:p>
          <a:p>
            <a:r>
              <a:rPr lang="en-US" dirty="0"/>
              <a:t>  </a:t>
            </a:r>
            <a:r>
              <a:rPr lang="en-US" dirty="0" smtClean="0"/>
              <a:t>      </a:t>
            </a:r>
            <a:r>
              <a:rPr lang="en-US" dirty="0"/>
              <a:t>0 0 0 0 500 0;</a:t>
            </a:r>
          </a:p>
          <a:p>
            <a:r>
              <a:rPr lang="en-US"/>
              <a:t>   </a:t>
            </a:r>
            <a:r>
              <a:rPr lang="en-US" smtClean="0"/>
              <a:t>     </a:t>
            </a:r>
            <a:r>
              <a:rPr lang="en-US" dirty="0"/>
              <a:t>0 0 0 0 0 500];</a:t>
            </a:r>
          </a:p>
          <a:p>
            <a:endParaRPr lang="en-US" dirty="0"/>
          </a:p>
          <a:p>
            <a:r>
              <a:rPr lang="en-US" dirty="0"/>
              <a:t>[</a:t>
            </a:r>
            <a:r>
              <a:rPr lang="en-US" dirty="0" err="1"/>
              <a:t>K,S,e</a:t>
            </a:r>
            <a:r>
              <a:rPr lang="en-US" dirty="0"/>
              <a:t>] = </a:t>
            </a:r>
            <a:r>
              <a:rPr lang="en-US" dirty="0" err="1"/>
              <a:t>lqr</a:t>
            </a:r>
            <a:r>
              <a:rPr lang="en-US" dirty="0"/>
              <a:t>(A,B,Q,R</a:t>
            </a:r>
            <a:r>
              <a:rPr lang="en-US" dirty="0" smtClean="0"/>
              <a:t>)   </a:t>
            </a:r>
            <a:r>
              <a:rPr lang="en-IN" dirty="0" smtClean="0"/>
              <a:t>We get following K matrix and </a:t>
            </a:r>
            <a:r>
              <a:rPr lang="en-IN" dirty="0"/>
              <a:t>E</a:t>
            </a:r>
            <a:r>
              <a:rPr lang="en-IN" dirty="0" smtClean="0"/>
              <a:t>igen </a:t>
            </a:r>
            <a:r>
              <a:rPr lang="en-IN" dirty="0" smtClean="0"/>
              <a:t>values :</a:t>
            </a:r>
          </a:p>
          <a:p>
            <a:r>
              <a:rPr lang="en-US" dirty="0" smtClean="0"/>
              <a:t>K = 1.0e+03 * [0.0447    </a:t>
            </a:r>
            <a:r>
              <a:rPr lang="en-US" dirty="0"/>
              <a:t>1.0581    0.6561    0.8684    0.6857    </a:t>
            </a:r>
            <a:r>
              <a:rPr lang="en-US" dirty="0" smtClean="0"/>
              <a:t>0.4115]</a:t>
            </a:r>
          </a:p>
          <a:p>
            <a:r>
              <a:rPr lang="en-IN" dirty="0"/>
              <a:t>e </a:t>
            </a:r>
            <a:r>
              <a:rPr lang="en-IN" dirty="0" smtClean="0"/>
              <a:t>=  </a:t>
            </a:r>
            <a:r>
              <a:rPr lang="en-IN" dirty="0"/>
              <a:t>-0.9153 + </a:t>
            </a:r>
            <a:r>
              <a:rPr lang="en-IN" dirty="0" smtClean="0"/>
              <a:t>0.0000i	  </a:t>
            </a:r>
            <a:r>
              <a:rPr lang="en-IN" dirty="0"/>
              <a:t>-0.0448 + 0.0000i</a:t>
            </a:r>
          </a:p>
          <a:p>
            <a:r>
              <a:rPr lang="en-IN" dirty="0"/>
              <a:t>  </a:t>
            </a:r>
            <a:r>
              <a:rPr lang="en-IN" dirty="0" smtClean="0"/>
              <a:t>     </a:t>
            </a:r>
            <a:r>
              <a:rPr lang="en-IN" dirty="0"/>
              <a:t>-0.0600 + </a:t>
            </a:r>
            <a:r>
              <a:rPr lang="en-IN" dirty="0" smtClean="0"/>
              <a:t>1.0138i	  </a:t>
            </a:r>
            <a:r>
              <a:rPr lang="en-IN" dirty="0"/>
              <a:t>-0.0600 - 1.0138i</a:t>
            </a:r>
          </a:p>
          <a:p>
            <a:r>
              <a:rPr lang="en-IN" dirty="0"/>
              <a:t> </a:t>
            </a:r>
            <a:r>
              <a:rPr lang="en-IN" dirty="0" smtClean="0"/>
              <a:t>      </a:t>
            </a:r>
            <a:r>
              <a:rPr lang="en-IN" dirty="0"/>
              <a:t>-0.0313 + </a:t>
            </a:r>
            <a:r>
              <a:rPr lang="en-IN" dirty="0" smtClean="0"/>
              <a:t>0.7120i	  </a:t>
            </a:r>
            <a:r>
              <a:rPr lang="en-IN" dirty="0"/>
              <a:t>-0.0313 - </a:t>
            </a:r>
            <a:r>
              <a:rPr lang="en-IN" dirty="0" smtClean="0"/>
              <a:t>0.7120i</a:t>
            </a:r>
          </a:p>
          <a:p>
            <a:endParaRPr lang="en-US" dirty="0" smtClean="0"/>
          </a:p>
          <a:p>
            <a:r>
              <a:rPr lang="en-US" dirty="0" err="1" smtClean="0"/>
              <a:t>EigenL</a:t>
            </a:r>
            <a:r>
              <a:rPr lang="en-US" dirty="0" smtClean="0"/>
              <a:t>= </a:t>
            </a:r>
            <a:r>
              <a:rPr lang="en-US" dirty="0" smtClean="0"/>
              <a:t>3*e;</a:t>
            </a:r>
            <a:endParaRPr lang="en-US" dirty="0"/>
          </a:p>
          <a:p>
            <a:r>
              <a:rPr lang="en-US" dirty="0" err="1"/>
              <a:t>Lx_t</a:t>
            </a:r>
            <a:r>
              <a:rPr lang="en-US" dirty="0"/>
              <a:t> = place(A',</a:t>
            </a:r>
            <a:r>
              <a:rPr lang="en-US" dirty="0" err="1"/>
              <a:t>Cx</a:t>
            </a:r>
            <a:r>
              <a:rPr lang="en-US" dirty="0"/>
              <a:t>',</a:t>
            </a:r>
            <a:r>
              <a:rPr lang="en-US" dirty="0" err="1" smtClean="0"/>
              <a:t>EigenL</a:t>
            </a:r>
            <a:r>
              <a:rPr lang="en-US" dirty="0" smtClean="0"/>
              <a:t>);</a:t>
            </a:r>
            <a:endParaRPr lang="en-US" dirty="0"/>
          </a:p>
          <a:p>
            <a:r>
              <a:rPr lang="en-US" dirty="0"/>
              <a:t>Lx=</a:t>
            </a:r>
            <a:r>
              <a:rPr lang="en-US" dirty="0" err="1"/>
              <a:t>Lx_t</a:t>
            </a:r>
            <a:r>
              <a:rPr lang="en-US" dirty="0" smtClean="0"/>
              <a:t>';</a:t>
            </a:r>
            <a:r>
              <a:rPr lang="en-US" dirty="0"/>
              <a:t> </a:t>
            </a:r>
            <a:r>
              <a:rPr lang="en-US" dirty="0" err="1"/>
              <a:t>Ax_obs</a:t>
            </a:r>
            <a:r>
              <a:rPr lang="en-US" dirty="0"/>
              <a:t> = [A-Lx*</a:t>
            </a:r>
            <a:r>
              <a:rPr lang="en-US" dirty="0" err="1"/>
              <a:t>Cx</a:t>
            </a:r>
            <a:r>
              <a:rPr lang="en-US" dirty="0"/>
              <a:t>];</a:t>
            </a:r>
          </a:p>
          <a:p>
            <a:r>
              <a:rPr lang="en-US" dirty="0" err="1"/>
              <a:t>Bx_obs</a:t>
            </a:r>
            <a:r>
              <a:rPr lang="en-US" dirty="0"/>
              <a:t> = [B Lx];</a:t>
            </a:r>
          </a:p>
          <a:p>
            <a:r>
              <a:rPr lang="en-US" dirty="0" err="1"/>
              <a:t>Cx_obs</a:t>
            </a:r>
            <a:r>
              <a:rPr lang="en-US" dirty="0"/>
              <a:t> = </a:t>
            </a:r>
            <a:r>
              <a:rPr lang="en-US" dirty="0" err="1"/>
              <a:t>Cx</a:t>
            </a:r>
            <a:r>
              <a:rPr lang="en-US" dirty="0"/>
              <a:t>;</a:t>
            </a:r>
          </a:p>
          <a:p>
            <a:r>
              <a:rPr lang="en-US" dirty="0" err="1"/>
              <a:t>Dx_obs</a:t>
            </a:r>
            <a:r>
              <a:rPr lang="en-US" dirty="0"/>
              <a:t> = </a:t>
            </a:r>
            <a:r>
              <a:rPr lang="en-US" dirty="0" smtClean="0"/>
              <a:t>&lt;Zeroes matrix&gt; ;</a:t>
            </a:r>
            <a:endParaRPr lang="en-US" dirty="0"/>
          </a:p>
          <a:p>
            <a:r>
              <a:rPr lang="en-US" dirty="0"/>
              <a:t>X_0_x_obs = [0 0 0 0 0 0</a:t>
            </a:r>
            <a:r>
              <a:rPr lang="en-US" dirty="0" smtClean="0"/>
              <a:t>];</a:t>
            </a:r>
            <a:endParaRPr lang="en-US" dirty="0"/>
          </a:p>
        </p:txBody>
      </p:sp>
    </p:spTree>
    <p:extLst>
      <p:ext uri="{BB962C8B-B14F-4D97-AF65-F5344CB8AC3E}">
        <p14:creationId xmlns:p14="http://schemas.microsoft.com/office/powerpoint/2010/main" val="248794161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994392"/>
          </a:xfrm>
        </p:spPr>
        <p:txBody>
          <a:bodyPr/>
          <a:lstStyle/>
          <a:p>
            <a:pPr algn="ctr"/>
            <a:r>
              <a:rPr lang="en-US" dirty="0" smtClean="0"/>
              <a:t>Zero Reference and all negative poles: Observer tracing the Output Vector  x(t)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97" y="2217392"/>
            <a:ext cx="7839103" cy="4412008"/>
          </a:xfrm>
          <a:prstGeom prst="rect">
            <a:avLst/>
          </a:prstGeom>
        </p:spPr>
      </p:pic>
    </p:spTree>
    <p:extLst>
      <p:ext uri="{BB962C8B-B14F-4D97-AF65-F5344CB8AC3E}">
        <p14:creationId xmlns:p14="http://schemas.microsoft.com/office/powerpoint/2010/main" val="292677376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994392"/>
          </a:xfrm>
        </p:spPr>
        <p:txBody>
          <a:bodyPr/>
          <a:lstStyle/>
          <a:p>
            <a:pPr algn="ctr"/>
            <a:r>
              <a:rPr lang="en-US" dirty="0"/>
              <a:t>Zero Reference and all negative poles </a:t>
            </a:r>
            <a:r>
              <a:rPr lang="en-US" dirty="0" smtClean="0"/>
              <a:t>: </a:t>
            </a:r>
            <a:r>
              <a:rPr lang="en-US" dirty="0"/>
              <a:t>Observer </a:t>
            </a:r>
            <a:r>
              <a:rPr lang="en-US" dirty="0" smtClean="0"/>
              <a:t>tracing the Output Vector </a:t>
            </a:r>
            <a:r>
              <a:rPr lang="el-GR" dirty="0" smtClean="0"/>
              <a:t>θ</a:t>
            </a:r>
            <a:r>
              <a:rPr lang="fr-FR" dirty="0" smtClean="0"/>
              <a:t>1(t</a:t>
            </a:r>
            <a:r>
              <a:rPr lang="fr-FR" dirty="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33600"/>
            <a:ext cx="7658100" cy="4663283"/>
          </a:xfrm>
          <a:prstGeom prst="rect">
            <a:avLst/>
          </a:prstGeom>
        </p:spPr>
      </p:pic>
    </p:spTree>
    <p:extLst>
      <p:ext uri="{BB962C8B-B14F-4D97-AF65-F5344CB8AC3E}">
        <p14:creationId xmlns:p14="http://schemas.microsoft.com/office/powerpoint/2010/main" val="408581490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994392"/>
          </a:xfrm>
        </p:spPr>
        <p:txBody>
          <a:bodyPr/>
          <a:lstStyle/>
          <a:p>
            <a:pPr algn="ctr"/>
            <a:r>
              <a:rPr lang="en-US" dirty="0"/>
              <a:t>Zero Reference and all negative poles </a:t>
            </a:r>
            <a:r>
              <a:rPr lang="en-US" dirty="0" smtClean="0"/>
              <a:t>: </a:t>
            </a:r>
            <a:r>
              <a:rPr lang="en-US" dirty="0"/>
              <a:t>Observer </a:t>
            </a:r>
            <a:r>
              <a:rPr lang="en-US" dirty="0" smtClean="0"/>
              <a:t>tracing the Output Vector </a:t>
            </a:r>
            <a:r>
              <a:rPr lang="el-GR" dirty="0"/>
              <a:t>θ</a:t>
            </a:r>
            <a:r>
              <a:rPr lang="fr-FR" dirty="0"/>
              <a:t>2(t)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86000"/>
            <a:ext cx="7691339" cy="4328844"/>
          </a:xfrm>
          <a:prstGeom prst="rect">
            <a:avLst/>
          </a:prstGeom>
        </p:spPr>
      </p:pic>
    </p:spTree>
    <p:extLst>
      <p:ext uri="{BB962C8B-B14F-4D97-AF65-F5344CB8AC3E}">
        <p14:creationId xmlns:p14="http://schemas.microsoft.com/office/powerpoint/2010/main" val="147754613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Linearized System for Output Vector  x(t)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65" y="1942211"/>
            <a:ext cx="8092409" cy="4001389"/>
          </a:xfrm>
          <a:prstGeom prst="rect">
            <a:avLst/>
          </a:prstGeom>
        </p:spPr>
      </p:pic>
    </p:spTree>
    <p:extLst>
      <p:ext uri="{BB962C8B-B14F-4D97-AF65-F5344CB8AC3E}">
        <p14:creationId xmlns:p14="http://schemas.microsoft.com/office/powerpoint/2010/main" val="180730608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x(t)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32" y="1991101"/>
            <a:ext cx="8699168" cy="3952499"/>
          </a:xfrm>
          <a:prstGeom prst="rect">
            <a:avLst/>
          </a:prstGeom>
        </p:spPr>
      </p:pic>
    </p:spTree>
    <p:extLst>
      <p:ext uri="{BB962C8B-B14F-4D97-AF65-F5344CB8AC3E}">
        <p14:creationId xmlns:p14="http://schemas.microsoft.com/office/powerpoint/2010/main" val="351020701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The (x, </a:t>
            </a:r>
            <a:r>
              <a:rPr lang="el-GR" dirty="0"/>
              <a:t>θ</a:t>
            </a:r>
            <a:r>
              <a:rPr lang="fr-FR" dirty="0"/>
              <a:t>1(t), </a:t>
            </a:r>
            <a:r>
              <a:rPr lang="el-GR" dirty="0"/>
              <a:t>θ</a:t>
            </a:r>
            <a:r>
              <a:rPr lang="fr-FR" dirty="0"/>
              <a:t>2(t)</a:t>
            </a:r>
            <a:r>
              <a:rPr lang="en-US" dirty="0" smtClean="0"/>
              <a:t>) States of the System</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74" y="1905000"/>
            <a:ext cx="8729626" cy="4724400"/>
          </a:xfrm>
          <a:prstGeom prst="rect">
            <a:avLst/>
          </a:prstGeom>
        </p:spPr>
      </p:pic>
    </p:spTree>
    <p:extLst>
      <p:ext uri="{BB962C8B-B14F-4D97-AF65-F5344CB8AC3E}">
        <p14:creationId xmlns:p14="http://schemas.microsoft.com/office/powerpoint/2010/main" val="377702013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p:sp>
        <p:nvSpPr>
          <p:cNvPr id="3" name="Text Placeholder 2"/>
          <p:cNvSpPr>
            <a:spLocks noGrp="1"/>
          </p:cNvSpPr>
          <p:nvPr>
            <p:ph type="body" sz="quarter" idx="10"/>
          </p:nvPr>
        </p:nvSpPr>
        <p:spPr>
          <a:xfrm>
            <a:off x="381000" y="1411552"/>
            <a:ext cx="8382000" cy="4093428"/>
          </a:xfrm>
        </p:spPr>
        <p:txBody>
          <a:bodyPr/>
          <a:lstStyle/>
          <a:p>
            <a:r>
              <a:rPr lang="en-IN" sz="2800" dirty="0" smtClean="0"/>
              <a:t>For a given system                       we want to design a </a:t>
            </a:r>
          </a:p>
          <a:p>
            <a:endParaRPr lang="en-IN" sz="2800" dirty="0"/>
          </a:p>
          <a:p>
            <a:pPr marL="0" indent="0">
              <a:buNone/>
            </a:pPr>
            <a:r>
              <a:rPr lang="en-IN" sz="2800" dirty="0" smtClean="0"/>
              <a:t>control such that U(t) = K x(t)</a:t>
            </a:r>
          </a:p>
          <a:p>
            <a:pPr marL="0" indent="0">
              <a:buNone/>
            </a:pPr>
            <a:endParaRPr lang="en-IN" sz="2800" dirty="0" smtClean="0"/>
          </a:p>
          <a:p>
            <a:pPr marL="0" indent="0">
              <a:buNone/>
            </a:pPr>
            <a:r>
              <a:rPr lang="en-IN" sz="2800" dirty="0" smtClean="0"/>
              <a:t>The </a:t>
            </a:r>
            <a:r>
              <a:rPr lang="en-IN" sz="2800" dirty="0"/>
              <a:t>design of </a:t>
            </a:r>
            <a:r>
              <a:rPr lang="en-IN" sz="2800" dirty="0" smtClean="0"/>
              <a:t>K </a:t>
            </a:r>
            <a:r>
              <a:rPr lang="en-IN" sz="2800" dirty="0"/>
              <a:t>is a </a:t>
            </a:r>
            <a:r>
              <a:rPr lang="en-IN" sz="2800" dirty="0" smtClean="0"/>
              <a:t>trade-off </a:t>
            </a:r>
            <a:r>
              <a:rPr lang="en-IN" sz="2800" dirty="0"/>
              <a:t>between the </a:t>
            </a:r>
            <a:r>
              <a:rPr lang="en-IN" sz="2800" dirty="0" smtClean="0"/>
              <a:t>desired response and </a:t>
            </a:r>
            <a:r>
              <a:rPr lang="en-IN" sz="2800" dirty="0"/>
              <a:t>the control effort</a:t>
            </a:r>
            <a:r>
              <a:rPr lang="en-IN" sz="2800" dirty="0" smtClean="0"/>
              <a:t>.</a:t>
            </a:r>
          </a:p>
          <a:p>
            <a:pPr marL="0" indent="0">
              <a:buNone/>
            </a:pPr>
            <a:endParaRPr lang="en-IN" sz="2800" dirty="0"/>
          </a:p>
          <a:p>
            <a:pPr marL="0" indent="0">
              <a:buNone/>
            </a:pPr>
            <a:r>
              <a:rPr lang="en-IN" sz="2800" dirty="0" smtClean="0"/>
              <a:t>The cost function for the system is given by</a:t>
            </a:r>
          </a:p>
          <a:p>
            <a:pPr marL="0" indent="0">
              <a:buNone/>
            </a:pPr>
            <a:endParaRPr lang="en-IN" sz="2800" dirty="0" smtClean="0"/>
          </a:p>
        </p:txBody>
      </p:sp>
      <p:pic>
        <p:nvPicPr>
          <p:cNvPr id="4" name="Picture 3"/>
          <p:cNvPicPr>
            <a:picLocks noChangeAspect="1"/>
          </p:cNvPicPr>
          <p:nvPr/>
        </p:nvPicPr>
        <p:blipFill>
          <a:blip r:embed="rId2"/>
          <a:stretch>
            <a:fillRect/>
          </a:stretch>
        </p:blipFill>
        <p:spPr>
          <a:xfrm>
            <a:off x="3505200" y="1219200"/>
            <a:ext cx="1743075" cy="866775"/>
          </a:xfrm>
          <a:prstGeom prst="rect">
            <a:avLst/>
          </a:prstGeom>
        </p:spPr>
      </p:pic>
      <p:pic>
        <p:nvPicPr>
          <p:cNvPr id="5" name="Picture 4"/>
          <p:cNvPicPr>
            <a:picLocks noChangeAspect="1"/>
          </p:cNvPicPr>
          <p:nvPr/>
        </p:nvPicPr>
        <p:blipFill>
          <a:blip r:embed="rId3"/>
          <a:stretch>
            <a:fillRect/>
          </a:stretch>
        </p:blipFill>
        <p:spPr>
          <a:xfrm>
            <a:off x="1676399" y="4995814"/>
            <a:ext cx="6010275" cy="1056853"/>
          </a:xfrm>
          <a:prstGeom prst="rect">
            <a:avLst/>
          </a:prstGeom>
        </p:spPr>
      </p:pic>
    </p:spTree>
    <p:extLst>
      <p:ext uri="{BB962C8B-B14F-4D97-AF65-F5344CB8AC3E}">
        <p14:creationId xmlns:p14="http://schemas.microsoft.com/office/powerpoint/2010/main" val="392598160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793522"/>
            <a:ext cx="6477251" cy="40385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90600"/>
            <a:ext cx="5125687" cy="2057400"/>
          </a:xfrm>
          <a:prstGeom prst="rect">
            <a:avLst/>
          </a:prstGeom>
        </p:spPr>
      </p:pic>
      <p:sp>
        <p:nvSpPr>
          <p:cNvPr id="2" name="Title 1"/>
          <p:cNvSpPr>
            <a:spLocks noGrp="1"/>
          </p:cNvSpPr>
          <p:nvPr>
            <p:ph type="title"/>
          </p:nvPr>
        </p:nvSpPr>
        <p:spPr>
          <a:xfrm>
            <a:off x="381000" y="230188"/>
            <a:ext cx="8382000" cy="664797"/>
          </a:xfrm>
        </p:spPr>
        <p:txBody>
          <a:bodyPr/>
          <a:lstStyle/>
          <a:p>
            <a:pPr algn="ctr"/>
            <a:r>
              <a:rPr lang="en-US" dirty="0" smtClean="0"/>
              <a:t>Non-Linearized System</a:t>
            </a:r>
            <a:endParaRPr lang="en-US" dirty="0"/>
          </a:p>
        </p:txBody>
      </p:sp>
    </p:spTree>
    <p:extLst>
      <p:ext uri="{BB962C8B-B14F-4D97-AF65-F5344CB8AC3E}">
        <p14:creationId xmlns:p14="http://schemas.microsoft.com/office/powerpoint/2010/main" val="364217425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00199"/>
            <a:ext cx="2873618" cy="4038599"/>
          </a:xfrm>
          <a:prstGeom prst="rect">
            <a:avLst/>
          </a:prstGeom>
        </p:spPr>
      </p:pic>
      <p:sp>
        <p:nvSpPr>
          <p:cNvPr id="2" name="Title 1"/>
          <p:cNvSpPr>
            <a:spLocks noGrp="1"/>
          </p:cNvSpPr>
          <p:nvPr>
            <p:ph type="title"/>
          </p:nvPr>
        </p:nvSpPr>
        <p:spPr>
          <a:xfrm>
            <a:off x="381000" y="230188"/>
            <a:ext cx="8382000" cy="664797"/>
          </a:xfrm>
        </p:spPr>
        <p:txBody>
          <a:bodyPr/>
          <a:lstStyle/>
          <a:p>
            <a:pPr algn="ctr"/>
            <a:r>
              <a:rPr lang="en-US" dirty="0" smtClean="0"/>
              <a:t>Non-Linearized System</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00198"/>
            <a:ext cx="2810487" cy="4038599"/>
          </a:xfrm>
          <a:prstGeom prst="rect">
            <a:avLst/>
          </a:prstGeom>
        </p:spPr>
      </p:pic>
    </p:spTree>
    <p:extLst>
      <p:ext uri="{BB962C8B-B14F-4D97-AF65-F5344CB8AC3E}">
        <p14:creationId xmlns:p14="http://schemas.microsoft.com/office/powerpoint/2010/main" val="264652073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Non-Linearized System for Output Vector  x(t)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48" y="1942211"/>
            <a:ext cx="7781842" cy="4001389"/>
          </a:xfrm>
          <a:prstGeom prst="rect">
            <a:avLst/>
          </a:prstGeom>
        </p:spPr>
      </p:pic>
    </p:spTree>
    <p:extLst>
      <p:ext uri="{BB962C8B-B14F-4D97-AF65-F5344CB8AC3E}">
        <p14:creationId xmlns:p14="http://schemas.microsoft.com/office/powerpoint/2010/main" val="55601265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x(t)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96285"/>
            <a:ext cx="8839200" cy="4026281"/>
          </a:xfrm>
          <a:prstGeom prst="rect">
            <a:avLst/>
          </a:prstGeom>
        </p:spPr>
      </p:pic>
    </p:spTree>
    <p:extLst>
      <p:ext uri="{BB962C8B-B14F-4D97-AF65-F5344CB8AC3E}">
        <p14:creationId xmlns:p14="http://schemas.microsoft.com/office/powerpoint/2010/main" val="89495865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The (x, </a:t>
            </a:r>
            <a:r>
              <a:rPr lang="el-GR" dirty="0"/>
              <a:t>θ</a:t>
            </a:r>
            <a:r>
              <a:rPr lang="fr-FR" dirty="0"/>
              <a:t>1(t), </a:t>
            </a:r>
            <a:r>
              <a:rPr lang="el-GR" dirty="0"/>
              <a:t>θ</a:t>
            </a:r>
            <a:r>
              <a:rPr lang="fr-FR" dirty="0"/>
              <a:t>2(t)</a:t>
            </a:r>
            <a:r>
              <a:rPr lang="en-US" dirty="0" smtClean="0"/>
              <a:t>) States of the System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752600"/>
            <a:ext cx="8763000" cy="4909553"/>
          </a:xfrm>
          <a:prstGeom prst="rect">
            <a:avLst/>
          </a:prstGeom>
        </p:spPr>
      </p:pic>
    </p:spTree>
    <p:extLst>
      <p:ext uri="{BB962C8B-B14F-4D97-AF65-F5344CB8AC3E}">
        <p14:creationId xmlns:p14="http://schemas.microsoft.com/office/powerpoint/2010/main" val="311182502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Linearized System for Output Vector  (x(t),</a:t>
            </a:r>
            <a:r>
              <a:rPr lang="el-GR" dirty="0"/>
              <a:t> θ</a:t>
            </a:r>
            <a:r>
              <a:rPr lang="fr-FR" dirty="0"/>
              <a:t>2(t</a:t>
            </a:r>
            <a:r>
              <a:rPr lang="fr-FR"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101" y="1942211"/>
            <a:ext cx="6869337" cy="4001389"/>
          </a:xfrm>
          <a:prstGeom prst="rect">
            <a:avLst/>
          </a:prstGeom>
        </p:spPr>
      </p:pic>
    </p:spTree>
    <p:extLst>
      <p:ext uri="{BB962C8B-B14F-4D97-AF65-F5344CB8AC3E}">
        <p14:creationId xmlns:p14="http://schemas.microsoft.com/office/powerpoint/2010/main" val="345426221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x(t)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16" y="1905000"/>
            <a:ext cx="8699168" cy="3952499"/>
          </a:xfrm>
          <a:prstGeom prst="rect">
            <a:avLst/>
          </a:prstGeom>
        </p:spPr>
      </p:pic>
    </p:spTree>
    <p:extLst>
      <p:ext uri="{BB962C8B-B14F-4D97-AF65-F5344CB8AC3E}">
        <p14:creationId xmlns:p14="http://schemas.microsoft.com/office/powerpoint/2010/main" val="92226179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a:t>
            </a:r>
            <a:r>
              <a:rPr lang="el-GR" dirty="0"/>
              <a:t>θ</a:t>
            </a:r>
            <a:r>
              <a:rPr lang="fr-FR" dirty="0"/>
              <a:t>2(t)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905000"/>
            <a:ext cx="8686800" cy="3952499"/>
          </a:xfrm>
          <a:prstGeom prst="rect">
            <a:avLst/>
          </a:prstGeom>
        </p:spPr>
      </p:pic>
    </p:spTree>
    <p:extLst>
      <p:ext uri="{BB962C8B-B14F-4D97-AF65-F5344CB8AC3E}">
        <p14:creationId xmlns:p14="http://schemas.microsoft.com/office/powerpoint/2010/main" val="409715159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The (x, </a:t>
            </a:r>
            <a:r>
              <a:rPr lang="el-GR" dirty="0"/>
              <a:t>θ</a:t>
            </a:r>
            <a:r>
              <a:rPr lang="fr-FR" dirty="0"/>
              <a:t>1(t), </a:t>
            </a:r>
            <a:r>
              <a:rPr lang="el-GR" dirty="0"/>
              <a:t>θ</a:t>
            </a:r>
            <a:r>
              <a:rPr lang="fr-FR" dirty="0"/>
              <a:t>2(t)</a:t>
            </a:r>
            <a:r>
              <a:rPr lang="en-US" dirty="0" smtClean="0"/>
              <a:t>) States of the System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828800"/>
            <a:ext cx="8839200" cy="4800600"/>
          </a:xfrm>
          <a:prstGeom prst="rect">
            <a:avLst/>
          </a:prstGeom>
        </p:spPr>
      </p:pic>
    </p:spTree>
    <p:extLst>
      <p:ext uri="{BB962C8B-B14F-4D97-AF65-F5344CB8AC3E}">
        <p14:creationId xmlns:p14="http://schemas.microsoft.com/office/powerpoint/2010/main" val="302880050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Non-Linearized System for Output Vector  (x(t),</a:t>
            </a:r>
            <a:r>
              <a:rPr lang="el-GR" dirty="0"/>
              <a:t> θ</a:t>
            </a:r>
            <a:r>
              <a:rPr lang="fr-FR" dirty="0"/>
              <a:t>2(t</a:t>
            </a:r>
            <a:r>
              <a:rPr lang="fr-FR"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00" y="1942211"/>
            <a:ext cx="6676538" cy="4001389"/>
          </a:xfrm>
          <a:prstGeom prst="rect">
            <a:avLst/>
          </a:prstGeom>
        </p:spPr>
      </p:pic>
    </p:spTree>
    <p:extLst>
      <p:ext uri="{BB962C8B-B14F-4D97-AF65-F5344CB8AC3E}">
        <p14:creationId xmlns:p14="http://schemas.microsoft.com/office/powerpoint/2010/main" val="105179353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p:sp>
        <p:nvSpPr>
          <p:cNvPr id="3" name="Text Placeholder 2"/>
          <p:cNvSpPr>
            <a:spLocks noGrp="1"/>
          </p:cNvSpPr>
          <p:nvPr>
            <p:ph type="body" sz="quarter" idx="10"/>
          </p:nvPr>
        </p:nvSpPr>
        <p:spPr>
          <a:xfrm>
            <a:off x="381000" y="1411552"/>
            <a:ext cx="8382000" cy="1329595"/>
          </a:xfrm>
        </p:spPr>
        <p:txBody>
          <a:bodyPr/>
          <a:lstStyle/>
          <a:p>
            <a:pPr marL="0" indent="0">
              <a:buNone/>
            </a:pPr>
            <a:r>
              <a:rPr lang="en-IN" sz="2400" dirty="0"/>
              <a:t>Q and R are </a:t>
            </a:r>
            <a:r>
              <a:rPr lang="en-IN" sz="2400" dirty="0" smtClean="0"/>
              <a:t>weighting </a:t>
            </a:r>
            <a:r>
              <a:rPr lang="en-IN" sz="2400" dirty="0"/>
              <a:t>matrices that are positive semi-definite and positive definite respectively. The weighting matrices allow to put individual emphasis on the different components of the state- and </a:t>
            </a:r>
            <a:r>
              <a:rPr lang="en-IN" sz="2400" dirty="0" smtClean="0"/>
              <a:t>controllable input.</a:t>
            </a:r>
            <a:endParaRPr lang="en-US" sz="2400" dirty="0"/>
          </a:p>
        </p:txBody>
      </p:sp>
      <mc:AlternateContent xmlns:mc="http://schemas.openxmlformats.org/markup-compatibility/2006" xmlns:a14="http://schemas.microsoft.com/office/drawing/2010/main">
        <mc:Choice Requires="a14">
          <p:sp>
            <p:nvSpPr>
              <p:cNvPr id="4" name="TextBox 3"/>
              <p:cNvSpPr txBox="1"/>
              <p:nvPr/>
            </p:nvSpPr>
            <p:spPr>
              <a:xfrm>
                <a:off x="914400" y="2895600"/>
                <a:ext cx="3246081" cy="173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i="1" smtClean="0">
                              <a:latin typeface="Cambria Math" panose="02040503050406030204" pitchFamily="18" charset="0"/>
                            </a:rPr>
                          </m:ctrlPr>
                        </m:mPr>
                        <m:m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𝑄</m:t>
                                  </m:r>
                                  <m:r>
                                    <a:rPr lang="en-IN" b="0" i="1" baseline="-25000" smtClean="0">
                                      <a:latin typeface="Cambria Math" panose="02040503050406030204" pitchFamily="18" charset="0"/>
                                    </a:rPr>
                                    <m:t>11</m:t>
                                  </m:r>
                                </m:e>
                                <m:e/>
                              </m:mr>
                              <m:mr>
                                <m:e/>
                                <m:e>
                                  <m:r>
                                    <m:rPr>
                                      <m:brk m:alnAt="7"/>
                                    </m:rPr>
                                    <a:rPr lang="en-IN" i="1">
                                      <a:latin typeface="Cambria Math" panose="02040503050406030204" pitchFamily="18" charset="0"/>
                                    </a:rPr>
                                    <m:t>𝑄</m:t>
                                  </m:r>
                                  <m:r>
                                    <a:rPr lang="en-IN" b="0" i="1" baseline="-25000" smtClean="0">
                                      <a:latin typeface="Cambria Math" panose="02040503050406030204" pitchFamily="18" charset="0"/>
                                    </a:rPr>
                                    <m:t>22</m:t>
                                  </m:r>
                                </m:e>
                              </m:mr>
                            </m:m>
                          </m:e>
                          <m:e>
                            <m:m>
                              <m:mPr>
                                <m:mcs>
                                  <m:mc>
                                    <m:mcPr>
                                      <m:count m:val="2"/>
                                      <m:mcJc m:val="center"/>
                                    </m:mcPr>
                                  </m:mc>
                                </m:mcs>
                                <m:ctrlPr>
                                  <a:rPr lang="en-US" i="1" smtClean="0">
                                    <a:latin typeface="Cambria Math" panose="02040503050406030204" pitchFamily="18" charset="0"/>
                                  </a:rPr>
                                </m:ctrlPr>
                              </m:mPr>
                              <m:mr>
                                <m:e/>
                                <m:e/>
                              </m:mr>
                              <m:mr>
                                <m:e/>
                                <m:e/>
                              </m:mr>
                            </m:m>
                          </m:e>
                          <m:e>
                            <m:m>
                              <m:mPr>
                                <m:mcs>
                                  <m:mc>
                                    <m:mcPr>
                                      <m:count m:val="2"/>
                                      <m:mcJc m:val="center"/>
                                    </m:mcPr>
                                  </m:mc>
                                </m:mcs>
                                <m:ctrlPr>
                                  <a:rPr lang="en-US" i="1" smtClean="0">
                                    <a:latin typeface="Cambria Math" panose="02040503050406030204" pitchFamily="18" charset="0"/>
                                  </a:rPr>
                                </m:ctrlPr>
                              </m:mPr>
                              <m:mr>
                                <m:e/>
                                <m:e/>
                              </m:mr>
                              <m:mr>
                                <m:e/>
                                <m:e/>
                              </m:mr>
                            </m:m>
                          </m:e>
                        </m:mr>
                        <m:mr>
                          <m:e>
                            <m:m>
                              <m:mPr>
                                <m:mcs>
                                  <m:mc>
                                    <m:mcPr>
                                      <m:count m:val="2"/>
                                      <m:mcJc m:val="center"/>
                                    </m:mcPr>
                                  </m:mc>
                                </m:mcs>
                                <m:ctrlPr>
                                  <a:rPr lang="en-US" i="1" smtClean="0">
                                    <a:latin typeface="Cambria Math" panose="02040503050406030204" pitchFamily="18" charset="0"/>
                                  </a:rPr>
                                </m:ctrlPr>
                              </m:mPr>
                              <m:mr>
                                <m:e/>
                                <m:e/>
                              </m:mr>
                              <m:mr>
                                <m:e/>
                                <m:e/>
                              </m:mr>
                            </m:m>
                          </m:e>
                          <m:e>
                            <m:m>
                              <m:mPr>
                                <m:mcs>
                                  <m:mc>
                                    <m:mcPr>
                                      <m:count m:val="2"/>
                                      <m:mcJc m:val="center"/>
                                    </m:mcPr>
                                  </m:mc>
                                </m:mcs>
                                <m:ctrlPr>
                                  <a:rPr lang="en-US" i="1" smtClean="0">
                                    <a:latin typeface="Cambria Math" panose="02040503050406030204" pitchFamily="18" charset="0"/>
                                  </a:rPr>
                                </m:ctrlPr>
                              </m:mPr>
                              <m:mr>
                                <m:e>
                                  <m:r>
                                    <m:rPr>
                                      <m:brk m:alnAt="7"/>
                                    </m:rPr>
                                    <a:rPr lang="en-IN" i="1">
                                      <a:latin typeface="Cambria Math" panose="02040503050406030204" pitchFamily="18" charset="0"/>
                                    </a:rPr>
                                    <m:t>𝑄</m:t>
                                  </m:r>
                                  <m:r>
                                    <a:rPr lang="en-IN" b="0" i="1" baseline="-25000" smtClean="0">
                                      <a:latin typeface="Cambria Math" panose="02040503050406030204" pitchFamily="18" charset="0"/>
                                    </a:rPr>
                                    <m:t>33</m:t>
                                  </m:r>
                                </m:e>
                                <m:e/>
                              </m:mr>
                              <m:mr>
                                <m:e/>
                                <m:e>
                                  <m:r>
                                    <a:rPr lang="en-IN" b="0" i="1" smtClean="0">
                                      <a:latin typeface="Cambria Math" panose="02040503050406030204" pitchFamily="18" charset="0"/>
                                    </a:rPr>
                                    <m:t>𝑄</m:t>
                                  </m:r>
                                  <m:r>
                                    <a:rPr lang="en-IN" b="0" i="1" baseline="-25000" smtClean="0">
                                      <a:latin typeface="Cambria Math" panose="02040503050406030204" pitchFamily="18" charset="0"/>
                                    </a:rPr>
                                    <m:t>44</m:t>
                                  </m:r>
                                </m:e>
                              </m:mr>
                            </m:m>
                          </m:e>
                          <m:e>
                            <m:m>
                              <m:mPr>
                                <m:mcs>
                                  <m:mc>
                                    <m:mcPr>
                                      <m:count m:val="2"/>
                                      <m:mcJc m:val="center"/>
                                    </m:mcPr>
                                  </m:mc>
                                </m:mcs>
                                <m:ctrlPr>
                                  <a:rPr lang="en-US" i="1" smtClean="0">
                                    <a:latin typeface="Cambria Math" panose="02040503050406030204" pitchFamily="18" charset="0"/>
                                  </a:rPr>
                                </m:ctrlPr>
                              </m:mPr>
                              <m:mr>
                                <m:e/>
                                <m:e/>
                              </m:mr>
                              <m:mr>
                                <m:e/>
                                <m:e/>
                              </m:mr>
                            </m:m>
                          </m:e>
                        </m:mr>
                        <m:mr>
                          <m:e>
                            <m:m>
                              <m:mPr>
                                <m:mcs>
                                  <m:mc>
                                    <m:mcPr>
                                      <m:count m:val="2"/>
                                      <m:mcJc m:val="center"/>
                                    </m:mcPr>
                                  </m:mc>
                                </m:mcs>
                                <m:ctrlPr>
                                  <a:rPr lang="en-US" i="1" smtClean="0">
                                    <a:latin typeface="Cambria Math" panose="02040503050406030204" pitchFamily="18" charset="0"/>
                                  </a:rPr>
                                </m:ctrlPr>
                              </m:mPr>
                              <m:mr>
                                <m:e/>
                                <m:e/>
                              </m:mr>
                              <m:mr>
                                <m:e/>
                                <m:e/>
                              </m:mr>
                            </m:m>
                          </m:e>
                          <m:e>
                            <m:m>
                              <m:mPr>
                                <m:mcs>
                                  <m:mc>
                                    <m:mcPr>
                                      <m:count m:val="2"/>
                                      <m:mcJc m:val="center"/>
                                    </m:mcPr>
                                  </m:mc>
                                </m:mcs>
                                <m:ctrlPr>
                                  <a:rPr lang="en-US" i="1" smtClean="0">
                                    <a:latin typeface="Cambria Math" panose="02040503050406030204" pitchFamily="18" charset="0"/>
                                  </a:rPr>
                                </m:ctrlPr>
                              </m:mPr>
                              <m:mr>
                                <m:e/>
                                <m:e/>
                              </m:mr>
                              <m:mr>
                                <m:e/>
                                <m:e/>
                              </m:mr>
                            </m:m>
                          </m:e>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𝑄</m:t>
                                  </m:r>
                                  <m:r>
                                    <a:rPr lang="en-IN" b="0" i="1" baseline="-25000" smtClean="0">
                                      <a:latin typeface="Cambria Math" panose="02040503050406030204" pitchFamily="18" charset="0"/>
                                    </a:rPr>
                                    <m:t>55</m:t>
                                  </m:r>
                                </m:e>
                                <m:e/>
                              </m:mr>
                              <m:mr>
                                <m:e/>
                                <m:e>
                                  <m:r>
                                    <a:rPr lang="en-IN" b="0" i="1" smtClean="0">
                                      <a:latin typeface="Cambria Math" panose="02040503050406030204" pitchFamily="18" charset="0"/>
                                    </a:rPr>
                                    <m:t>𝑄</m:t>
                                  </m:r>
                                  <m:r>
                                    <a:rPr lang="en-IN" b="0" i="1" baseline="-25000" smtClean="0">
                                      <a:latin typeface="Cambria Math" panose="02040503050406030204" pitchFamily="18" charset="0"/>
                                    </a:rPr>
                                    <m:t>66</m:t>
                                  </m:r>
                                </m:e>
                              </m:mr>
                            </m:m>
                          </m:e>
                        </m:mr>
                      </m:m>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914400" y="2895600"/>
                <a:ext cx="3246081" cy="1737207"/>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381000" y="3579537"/>
            <a:ext cx="508473" cy="369332"/>
          </a:xfrm>
          <a:prstGeom prst="rect">
            <a:avLst/>
          </a:prstGeom>
          <a:noFill/>
        </p:spPr>
        <p:txBody>
          <a:bodyPr wrap="none" rtlCol="0">
            <a:spAutoFit/>
          </a:bodyPr>
          <a:lstStyle/>
          <a:p>
            <a:r>
              <a:rPr lang="en-IN" dirty="0" smtClean="0"/>
              <a:t>Q =</a:t>
            </a:r>
            <a:endParaRPr lang="en-US" dirty="0"/>
          </a:p>
        </p:txBody>
      </p:sp>
      <p:sp>
        <p:nvSpPr>
          <p:cNvPr id="6" name="TextBox 5"/>
          <p:cNvSpPr txBox="1"/>
          <p:nvPr/>
        </p:nvSpPr>
        <p:spPr>
          <a:xfrm>
            <a:off x="4324455" y="3579537"/>
            <a:ext cx="2440540" cy="369332"/>
          </a:xfrm>
          <a:prstGeom prst="rect">
            <a:avLst/>
          </a:prstGeom>
          <a:noFill/>
        </p:spPr>
        <p:txBody>
          <a:bodyPr wrap="none" rtlCol="0">
            <a:spAutoFit/>
          </a:bodyPr>
          <a:lstStyle/>
          <a:p>
            <a:r>
              <a:rPr lang="en-IN" dirty="0" smtClean="0"/>
              <a:t>corresponding to states</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6928970" y="2977289"/>
                <a:ext cx="457200" cy="1655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latin typeface="Cambria Math" panose="02040503050406030204" pitchFamily="18" charset="0"/>
                            </a:rPr>
                          </m:ctrlPr>
                        </m:mPr>
                        <m:mr>
                          <m:e>
                            <m:r>
                              <m:rPr>
                                <m:brk m:alnAt="7"/>
                              </m:rPr>
                              <a:rPr lang="en-IN" sz="2400" b="0" i="1" smtClean="0">
                                <a:latin typeface="Cambria Math" panose="02040503050406030204" pitchFamily="18" charset="0"/>
                              </a:rPr>
                              <m:t>𝑥</m:t>
                            </m:r>
                            <m:r>
                              <a:rPr lang="en-IN" sz="2400" b="0" i="1" baseline="-25000" smtClean="0">
                                <a:latin typeface="Cambria Math" panose="02040503050406030204" pitchFamily="18" charset="0"/>
                              </a:rPr>
                              <m:t>1</m:t>
                            </m:r>
                          </m:e>
                        </m:mr>
                        <m:mr>
                          <m:e>
                            <m:m>
                              <m:mPr>
                                <m:mcs>
                                  <m:mc>
                                    <m:mcPr>
                                      <m:count m:val="1"/>
                                      <m:mcJc m:val="center"/>
                                    </m:mcPr>
                                  </m:mc>
                                </m:mcs>
                                <m:ctrlPr>
                                  <a:rPr lang="en-US" sz="2400" i="1" smtClean="0">
                                    <a:latin typeface="Cambria Math" panose="02040503050406030204" pitchFamily="18" charset="0"/>
                                  </a:rPr>
                                </m:ctrlPr>
                              </m:mPr>
                              <m:mr>
                                <m:e>
                                  <m:r>
                                    <m:rPr>
                                      <m:brk m:alnAt="7"/>
                                    </m:rPr>
                                    <a:rPr lang="en-IN" sz="2400" b="0" i="1" smtClean="0">
                                      <a:latin typeface="Cambria Math" panose="02040503050406030204" pitchFamily="18" charset="0"/>
                                    </a:rPr>
                                    <m:t>𝑥</m:t>
                                  </m:r>
                                  <m:r>
                                    <a:rPr lang="en-IN" sz="2400" b="0" i="1" baseline="-25000" smtClean="0">
                                      <a:latin typeface="Cambria Math" panose="02040503050406030204" pitchFamily="18" charset="0"/>
                                    </a:rPr>
                                    <m:t>2</m:t>
                                  </m:r>
                                </m:e>
                              </m:mr>
                              <m:mr>
                                <m:e>
                                  <m:m>
                                    <m:mPr>
                                      <m:mcs>
                                        <m:mc>
                                          <m:mcPr>
                                            <m:count m:val="1"/>
                                            <m:mcJc m:val="center"/>
                                          </m:mcPr>
                                        </m:mc>
                                      </m:mcs>
                                      <m:ctrlPr>
                                        <a:rPr lang="en-US" sz="2400" i="1" smtClean="0">
                                          <a:latin typeface="Cambria Math" panose="02040503050406030204" pitchFamily="18" charset="0"/>
                                        </a:rPr>
                                      </m:ctrlPr>
                                    </m:mPr>
                                    <m:mr>
                                      <m:e>
                                        <m:r>
                                          <m:rPr>
                                            <m:brk m:alnAt="7"/>
                                          </m:rPr>
                                          <a:rPr lang="en-IN" sz="2400" b="0" i="1" smtClean="0">
                                            <a:latin typeface="Cambria Math" panose="02040503050406030204" pitchFamily="18" charset="0"/>
                                          </a:rPr>
                                          <m:t>𝑥</m:t>
                                        </m:r>
                                        <m:r>
                                          <a:rPr lang="en-IN" sz="2400" b="0" i="1" baseline="-25000" smtClean="0">
                                            <a:latin typeface="Cambria Math" panose="02040503050406030204" pitchFamily="18" charset="0"/>
                                          </a:rPr>
                                          <m:t>3</m:t>
                                        </m:r>
                                      </m:e>
                                    </m:mr>
                                    <m:mr>
                                      <m:e>
                                        <m:r>
                                          <a:rPr lang="en-IN" sz="2400" b="0" i="1" smtClean="0">
                                            <a:latin typeface="Cambria Math" panose="02040503050406030204" pitchFamily="18" charset="0"/>
                                          </a:rPr>
                                          <m:t>𝑥</m:t>
                                        </m:r>
                                        <m:r>
                                          <a:rPr lang="en-IN" sz="2400" b="0" i="1" baseline="-25000" smtClean="0">
                                            <a:latin typeface="Cambria Math" panose="02040503050406030204" pitchFamily="18" charset="0"/>
                                          </a:rPr>
                                          <m:t>4</m:t>
                                        </m:r>
                                      </m:e>
                                    </m:mr>
                                    <m:mr>
                                      <m:e>
                                        <m:m>
                                          <m:mPr>
                                            <m:mcs>
                                              <m:mc>
                                                <m:mcPr>
                                                  <m:count m:val="1"/>
                                                  <m:mcJc m:val="center"/>
                                                </m:mcPr>
                                              </m:mc>
                                            </m:mcs>
                                            <m:ctrlPr>
                                              <a:rPr lang="en-US" sz="2400" i="1" smtClean="0">
                                                <a:latin typeface="Cambria Math" panose="02040503050406030204" pitchFamily="18" charset="0"/>
                                              </a:rPr>
                                            </m:ctrlPr>
                                          </m:mPr>
                                          <m:mr>
                                            <m:e>
                                              <m:r>
                                                <m:rPr>
                                                  <m:brk m:alnAt="7"/>
                                                </m:rPr>
                                                <a:rPr lang="en-IN" sz="2400" b="0" i="1" smtClean="0">
                                                  <a:latin typeface="Cambria Math" panose="02040503050406030204" pitchFamily="18" charset="0"/>
                                                </a:rPr>
                                                <m:t>𝑥</m:t>
                                              </m:r>
                                              <m:r>
                                                <a:rPr lang="en-IN" sz="2400" b="0" i="1" baseline="-25000" smtClean="0">
                                                  <a:latin typeface="Cambria Math" panose="02040503050406030204" pitchFamily="18" charset="0"/>
                                                </a:rPr>
                                                <m:t>5</m:t>
                                              </m:r>
                                            </m:e>
                                          </m:mr>
                                          <m:mr>
                                            <m:e>
                                              <m:r>
                                                <a:rPr lang="en-IN" sz="2400" b="0" i="1" smtClean="0">
                                                  <a:latin typeface="Cambria Math" panose="02040503050406030204" pitchFamily="18" charset="0"/>
                                                </a:rPr>
                                                <m:t>𝑥</m:t>
                                              </m:r>
                                              <m:r>
                                                <a:rPr lang="en-IN" sz="2400" b="0" i="1" baseline="-25000" smtClean="0">
                                                  <a:latin typeface="Cambria Math" panose="02040503050406030204" pitchFamily="18" charset="0"/>
                                                </a:rPr>
                                                <m:t>6</m:t>
                                              </m:r>
                                            </m:e>
                                          </m:mr>
                                        </m:m>
                                      </m:e>
                                    </m:mr>
                                  </m:m>
                                </m:e>
                              </m:mr>
                            </m:m>
                          </m:e>
                        </m:mr>
                      </m:m>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928970" y="2977289"/>
                <a:ext cx="457200" cy="1655518"/>
              </a:xfrm>
              <a:prstGeom prst="rect">
                <a:avLst/>
              </a:prstGeom>
              <a:blipFill rotWithShape="0">
                <a:blip r:embed="rId3"/>
                <a:stretch>
                  <a:fillRect b="-3309"/>
                </a:stretch>
              </a:blipFill>
            </p:spPr>
            <p:txBody>
              <a:bodyPr/>
              <a:lstStyle/>
              <a:p>
                <a:r>
                  <a:rPr lang="en-US">
                    <a:noFill/>
                  </a:rPr>
                  <a:t> </a:t>
                </a:r>
              </a:p>
            </p:txBody>
          </p:sp>
        </mc:Fallback>
      </mc:AlternateContent>
      <p:sp>
        <p:nvSpPr>
          <p:cNvPr id="8" name="TextBox 7"/>
          <p:cNvSpPr txBox="1"/>
          <p:nvPr/>
        </p:nvSpPr>
        <p:spPr>
          <a:xfrm>
            <a:off x="462444" y="4847526"/>
            <a:ext cx="4178836" cy="369332"/>
          </a:xfrm>
          <a:prstGeom prst="rect">
            <a:avLst/>
          </a:prstGeom>
          <a:noFill/>
        </p:spPr>
        <p:txBody>
          <a:bodyPr wrap="none" rtlCol="0">
            <a:spAutoFit/>
          </a:bodyPr>
          <a:lstStyle/>
          <a:p>
            <a:r>
              <a:rPr lang="en-IN" dirty="0" smtClean="0"/>
              <a:t>R = R</a:t>
            </a:r>
            <a:r>
              <a:rPr lang="en-IN" baseline="-25000" dirty="0" smtClean="0"/>
              <a:t>11</a:t>
            </a:r>
            <a:r>
              <a:rPr lang="en-IN" dirty="0" smtClean="0"/>
              <a:t> corresponding to control input U(t)</a:t>
            </a:r>
            <a:endParaRPr lang="en-US" dirty="0"/>
          </a:p>
        </p:txBody>
      </p:sp>
    </p:spTree>
    <p:extLst>
      <p:ext uri="{BB962C8B-B14F-4D97-AF65-F5344CB8AC3E}">
        <p14:creationId xmlns:p14="http://schemas.microsoft.com/office/powerpoint/2010/main" val="318582125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x(t)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85" y="1905000"/>
            <a:ext cx="8395230" cy="3952499"/>
          </a:xfrm>
          <a:prstGeom prst="rect">
            <a:avLst/>
          </a:prstGeom>
        </p:spPr>
      </p:pic>
    </p:spTree>
    <p:extLst>
      <p:ext uri="{BB962C8B-B14F-4D97-AF65-F5344CB8AC3E}">
        <p14:creationId xmlns:p14="http://schemas.microsoft.com/office/powerpoint/2010/main" val="87164797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a:t>
            </a:r>
            <a:r>
              <a:rPr lang="el-GR" dirty="0"/>
              <a:t>θ</a:t>
            </a:r>
            <a:r>
              <a:rPr lang="fr-FR" dirty="0"/>
              <a:t>2(t)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48" y="1905000"/>
            <a:ext cx="8479104" cy="3952499"/>
          </a:xfrm>
          <a:prstGeom prst="rect">
            <a:avLst/>
          </a:prstGeom>
        </p:spPr>
      </p:pic>
    </p:spTree>
    <p:extLst>
      <p:ext uri="{BB962C8B-B14F-4D97-AF65-F5344CB8AC3E}">
        <p14:creationId xmlns:p14="http://schemas.microsoft.com/office/powerpoint/2010/main" val="169338043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The (x, </a:t>
            </a:r>
            <a:r>
              <a:rPr lang="el-GR" dirty="0"/>
              <a:t>θ</a:t>
            </a:r>
            <a:r>
              <a:rPr lang="fr-FR" dirty="0"/>
              <a:t>1(t), </a:t>
            </a:r>
            <a:r>
              <a:rPr lang="el-GR" dirty="0"/>
              <a:t>θ</a:t>
            </a:r>
            <a:r>
              <a:rPr lang="fr-FR" dirty="0"/>
              <a:t>2(t)</a:t>
            </a:r>
            <a:r>
              <a:rPr lang="en-US" dirty="0" smtClean="0"/>
              <a:t>) States of the System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28800"/>
            <a:ext cx="8686800" cy="4800600"/>
          </a:xfrm>
          <a:prstGeom prst="rect">
            <a:avLst/>
          </a:prstGeom>
        </p:spPr>
      </p:pic>
    </p:spTree>
    <p:extLst>
      <p:ext uri="{BB962C8B-B14F-4D97-AF65-F5344CB8AC3E}">
        <p14:creationId xmlns:p14="http://schemas.microsoft.com/office/powerpoint/2010/main" val="417743295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Linearized System for Output Vector  (x(t),</a:t>
            </a:r>
            <a:r>
              <a:rPr lang="el-GR" dirty="0"/>
              <a:t> </a:t>
            </a:r>
            <a:r>
              <a:rPr lang="el-GR" dirty="0" smtClean="0"/>
              <a:t>θ</a:t>
            </a:r>
            <a:r>
              <a:rPr lang="fr-FR" dirty="0"/>
              <a:t>1</a:t>
            </a:r>
            <a:r>
              <a:rPr lang="fr-FR" dirty="0" smtClean="0"/>
              <a:t>(t), </a:t>
            </a:r>
            <a:r>
              <a:rPr lang="el-GR" dirty="0" smtClean="0"/>
              <a:t>θ</a:t>
            </a:r>
            <a:r>
              <a:rPr lang="fr-FR" dirty="0"/>
              <a:t>2(t</a:t>
            </a:r>
            <a:r>
              <a:rPr lang="fr-FR"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995" y="1942211"/>
            <a:ext cx="6039549" cy="4001389"/>
          </a:xfrm>
          <a:prstGeom prst="rect">
            <a:avLst/>
          </a:prstGeom>
        </p:spPr>
      </p:pic>
    </p:spTree>
    <p:extLst>
      <p:ext uri="{BB962C8B-B14F-4D97-AF65-F5344CB8AC3E}">
        <p14:creationId xmlns:p14="http://schemas.microsoft.com/office/powerpoint/2010/main" val="108599943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x(t)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80" y="1905000"/>
            <a:ext cx="8422639" cy="3952499"/>
          </a:xfrm>
          <a:prstGeom prst="rect">
            <a:avLst/>
          </a:prstGeom>
        </p:spPr>
      </p:pic>
    </p:spTree>
    <p:extLst>
      <p:ext uri="{BB962C8B-B14F-4D97-AF65-F5344CB8AC3E}">
        <p14:creationId xmlns:p14="http://schemas.microsoft.com/office/powerpoint/2010/main" val="163718307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a:t>
            </a:r>
            <a:r>
              <a:rPr lang="el-GR" dirty="0" smtClean="0"/>
              <a:t>θ</a:t>
            </a:r>
            <a:r>
              <a:rPr lang="fr-FR" dirty="0" smtClean="0"/>
              <a:t>1(t</a:t>
            </a:r>
            <a:r>
              <a:rPr lang="fr-FR" dirty="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51" y="1905000"/>
            <a:ext cx="8508297" cy="3952499"/>
          </a:xfrm>
          <a:prstGeom prst="rect">
            <a:avLst/>
          </a:prstGeom>
        </p:spPr>
      </p:pic>
    </p:spTree>
    <p:extLst>
      <p:ext uri="{BB962C8B-B14F-4D97-AF65-F5344CB8AC3E}">
        <p14:creationId xmlns:p14="http://schemas.microsoft.com/office/powerpoint/2010/main" val="276961214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a:t>
            </a:r>
            <a:r>
              <a:rPr lang="el-GR" dirty="0"/>
              <a:t>θ</a:t>
            </a:r>
            <a:r>
              <a:rPr lang="fr-FR" dirty="0"/>
              <a:t>2(t)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79" y="1905000"/>
            <a:ext cx="8302842" cy="3952499"/>
          </a:xfrm>
          <a:prstGeom prst="rect">
            <a:avLst/>
          </a:prstGeom>
        </p:spPr>
      </p:pic>
    </p:spTree>
    <p:extLst>
      <p:ext uri="{BB962C8B-B14F-4D97-AF65-F5344CB8AC3E}">
        <p14:creationId xmlns:p14="http://schemas.microsoft.com/office/powerpoint/2010/main" val="300632922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The (x, </a:t>
            </a:r>
            <a:r>
              <a:rPr lang="el-GR" dirty="0"/>
              <a:t>θ</a:t>
            </a:r>
            <a:r>
              <a:rPr lang="fr-FR" dirty="0"/>
              <a:t>1(t), </a:t>
            </a:r>
            <a:r>
              <a:rPr lang="el-GR" dirty="0"/>
              <a:t>θ</a:t>
            </a:r>
            <a:r>
              <a:rPr lang="fr-FR" dirty="0"/>
              <a:t>2(t)</a:t>
            </a:r>
            <a:r>
              <a:rPr lang="en-US" dirty="0" smtClean="0"/>
              <a:t>) States of the System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828800"/>
            <a:ext cx="8763000" cy="4800600"/>
          </a:xfrm>
          <a:prstGeom prst="rect">
            <a:avLst/>
          </a:prstGeom>
        </p:spPr>
      </p:pic>
    </p:spTree>
    <p:extLst>
      <p:ext uri="{BB962C8B-B14F-4D97-AF65-F5344CB8AC3E}">
        <p14:creationId xmlns:p14="http://schemas.microsoft.com/office/powerpoint/2010/main" val="348846504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Non-Linearized System for Output Vector  (x(t),</a:t>
            </a:r>
            <a:r>
              <a:rPr lang="el-GR" dirty="0"/>
              <a:t> </a:t>
            </a:r>
            <a:r>
              <a:rPr lang="el-GR" dirty="0" smtClean="0"/>
              <a:t>θ</a:t>
            </a:r>
            <a:r>
              <a:rPr lang="fr-FR" dirty="0"/>
              <a:t>1</a:t>
            </a:r>
            <a:r>
              <a:rPr lang="fr-FR" dirty="0" smtClean="0"/>
              <a:t>(t), </a:t>
            </a:r>
            <a:r>
              <a:rPr lang="el-GR" dirty="0" smtClean="0"/>
              <a:t>θ</a:t>
            </a:r>
            <a:r>
              <a:rPr lang="fr-FR" dirty="0"/>
              <a:t>2(t</a:t>
            </a:r>
            <a:r>
              <a:rPr lang="fr-FR"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824" y="1942211"/>
            <a:ext cx="6344375" cy="4342561"/>
          </a:xfrm>
          <a:prstGeom prst="rect">
            <a:avLst/>
          </a:prstGeom>
        </p:spPr>
      </p:pic>
    </p:spTree>
    <p:extLst>
      <p:ext uri="{BB962C8B-B14F-4D97-AF65-F5344CB8AC3E}">
        <p14:creationId xmlns:p14="http://schemas.microsoft.com/office/powerpoint/2010/main" val="86629574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x(t)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85" y="1912592"/>
            <a:ext cx="8395230" cy="3937314"/>
          </a:xfrm>
          <a:prstGeom prst="rect">
            <a:avLst/>
          </a:prstGeom>
        </p:spPr>
      </p:pic>
    </p:spTree>
    <p:extLst>
      <p:ext uri="{BB962C8B-B14F-4D97-AF65-F5344CB8AC3E}">
        <p14:creationId xmlns:p14="http://schemas.microsoft.com/office/powerpoint/2010/main" val="237778506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DESGIN</a:t>
            </a:r>
            <a:endParaRPr lang="en-US" dirty="0"/>
          </a:p>
        </p:txBody>
      </p:sp>
      <p:sp>
        <p:nvSpPr>
          <p:cNvPr id="3" name="Text Placeholder 2"/>
          <p:cNvSpPr>
            <a:spLocks noGrp="1"/>
          </p:cNvSpPr>
          <p:nvPr>
            <p:ph type="body" sz="quarter" idx="10"/>
          </p:nvPr>
        </p:nvSpPr>
        <p:spPr>
          <a:xfrm>
            <a:off x="381000" y="990600"/>
            <a:ext cx="8382000" cy="443198"/>
          </a:xfrm>
        </p:spPr>
        <p:txBody>
          <a:bodyPr/>
          <a:lstStyle/>
          <a:p>
            <a:pPr marL="0" indent="0">
              <a:buNone/>
            </a:pPr>
            <a:r>
              <a:rPr lang="en-IN" dirty="0" smtClean="0"/>
              <a:t>Selection of Q and R</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81000" y="1676400"/>
                <a:ext cx="8382000" cy="3652282"/>
              </a:xfrm>
              <a:prstGeom prst="rect">
                <a:avLst/>
              </a:prstGeom>
              <a:noFill/>
            </p:spPr>
            <p:txBody>
              <a:bodyPr wrap="square" rtlCol="0">
                <a:spAutoFit/>
              </a:bodyPr>
              <a:lstStyle/>
              <a:p>
                <a:r>
                  <a:rPr lang="en-IN" sz="2000" dirty="0" smtClean="0"/>
                  <a:t>If a reference is given to the system, the Q will effectively weight the error i.e. difference  between the current state and the desired value.</a:t>
                </a:r>
              </a:p>
              <a:p>
                <a:r>
                  <a:rPr lang="en-IN" sz="2000" dirty="0" smtClean="0"/>
                  <a:t>For our system, the stable equilibrium points of </a:t>
                </a:r>
                <a:r>
                  <a:rPr lang="el-GR" sz="2000" dirty="0" smtClean="0"/>
                  <a:t>θ</a:t>
                </a:r>
                <a14:m>
                  <m:oMath xmlns:m="http://schemas.openxmlformats.org/officeDocument/2006/math">
                    <m:r>
                      <a:rPr lang="en-IN" sz="2000" b="0" i="1" baseline="-25000" smtClean="0">
                        <a:latin typeface="Cambria Math" panose="02040503050406030204" pitchFamily="18" charset="0"/>
                        <a:ea typeface="Cambria Math" panose="02040503050406030204" pitchFamily="18" charset="0"/>
                      </a:rPr>
                      <m:t>1 </m:t>
                    </m:r>
                  </m:oMath>
                </a14:m>
                <a:r>
                  <a:rPr lang="en-US" sz="2000" baseline="-25000" dirty="0" smtClean="0"/>
                  <a:t> </a:t>
                </a:r>
                <a:r>
                  <a:rPr lang="en-US" sz="2000" dirty="0" smtClean="0"/>
                  <a:t>and </a:t>
                </a:r>
                <a:r>
                  <a:rPr lang="el-GR" sz="2000" dirty="0" smtClean="0"/>
                  <a:t>θ</a:t>
                </a:r>
                <a:r>
                  <a:rPr lang="en-IN" sz="2000" baseline="-25000" dirty="0" smtClean="0"/>
                  <a:t>2</a:t>
                </a:r>
                <a:r>
                  <a:rPr lang="en-IN" sz="2000" dirty="0" smtClean="0"/>
                  <a:t> are found to be at 2*K*pi radians where K </a:t>
                </a:r>
                <a14:m>
                  <m:oMath xmlns:m="http://schemas.openxmlformats.org/officeDocument/2006/math">
                    <m:r>
                      <a:rPr lang="en-IN" sz="2000" i="1" smtClean="0">
                        <a:latin typeface="Cambria Math" panose="02040503050406030204" pitchFamily="18" charset="0"/>
                        <a:ea typeface="Cambria Math" panose="02040503050406030204" pitchFamily="18" charset="0"/>
                      </a:rPr>
                      <m:t>𝜖</m:t>
                    </m:r>
                    <m:r>
                      <a:rPr lang="en-IN" sz="2000" b="0" i="1" smtClean="0">
                        <a:latin typeface="Cambria Math" panose="02040503050406030204" pitchFamily="18" charset="0"/>
                        <a:ea typeface="Cambria Math" panose="02040503050406030204" pitchFamily="18" charset="0"/>
                      </a:rPr>
                      <m:t> {0,1,2,..}</m:t>
                    </m:r>
                  </m:oMath>
                </a14:m>
                <a:endParaRPr lang="en-US" sz="2000" baseline="-25000" dirty="0" smtClean="0"/>
              </a:p>
              <a:p>
                <a:endParaRPr lang="en-US" sz="2000" baseline="-25000" dirty="0" smtClean="0"/>
              </a:p>
              <a:p>
                <a:r>
                  <a:rPr lang="en-IN" sz="2000" dirty="0" smtClean="0"/>
                  <a:t>Where as it was found that the system can be stable at any given X</a:t>
                </a:r>
              </a:p>
              <a:p>
                <a:r>
                  <a:rPr lang="en-IN" sz="2000" dirty="0" smtClean="0"/>
                  <a:t>Thus, we weight Q</a:t>
                </a:r>
                <a:r>
                  <a:rPr lang="en-IN" sz="2000" baseline="-25000" dirty="0" smtClean="0"/>
                  <a:t>33</a:t>
                </a:r>
                <a:r>
                  <a:rPr lang="en-IN" sz="2000" dirty="0" smtClean="0"/>
                  <a:t> </a:t>
                </a:r>
                <a:r>
                  <a:rPr lang="en-IN" sz="2000" baseline="-25000" dirty="0" smtClean="0"/>
                  <a:t> </a:t>
                </a:r>
                <a:r>
                  <a:rPr lang="en-IN" sz="2000" dirty="0" smtClean="0"/>
                  <a:t>~ Q</a:t>
                </a:r>
                <a:r>
                  <a:rPr lang="en-IN" sz="2000" baseline="-25000" dirty="0" smtClean="0"/>
                  <a:t>66 </a:t>
                </a:r>
                <a:r>
                  <a:rPr lang="en-IN" sz="2000" dirty="0" smtClean="0"/>
                  <a:t> more to maintain the system within </a:t>
                </a:r>
                <a:r>
                  <a:rPr lang="en-IN" sz="2000" dirty="0" err="1" smtClean="0"/>
                  <a:t>linearizable</a:t>
                </a:r>
                <a:r>
                  <a:rPr lang="en-IN" sz="2000" dirty="0" smtClean="0"/>
                  <a:t> range.</a:t>
                </a:r>
              </a:p>
              <a:p>
                <a:endParaRPr lang="en-IN" sz="2000" dirty="0" smtClean="0"/>
              </a:p>
              <a:p>
                <a:r>
                  <a:rPr lang="en-IN" sz="2000" dirty="0" smtClean="0"/>
                  <a:t>And we weight Q</a:t>
                </a:r>
                <a:r>
                  <a:rPr lang="en-IN" sz="2000" baseline="-25000" dirty="0" smtClean="0"/>
                  <a:t>22</a:t>
                </a:r>
                <a:r>
                  <a:rPr lang="en-IN" sz="2000" dirty="0" smtClean="0"/>
                  <a:t> little more than Q</a:t>
                </a:r>
                <a:r>
                  <a:rPr lang="en-IN" sz="2000" baseline="-25000" dirty="0" smtClean="0"/>
                  <a:t>11</a:t>
                </a:r>
                <a:r>
                  <a:rPr lang="en-IN" sz="2000" dirty="0" smtClean="0"/>
                  <a:t> since we need the system to smoothly come to 0 at the equilibrium point {(Q</a:t>
                </a:r>
                <a:r>
                  <a:rPr lang="en-IN" sz="2000" baseline="-25000" dirty="0" smtClean="0"/>
                  <a:t>22</a:t>
                </a:r>
                <a:r>
                  <a:rPr lang="en-IN" sz="2000" dirty="0" smtClean="0"/>
                  <a:t>) weights velocity of the cart}</a:t>
                </a:r>
              </a:p>
              <a:p>
                <a:r>
                  <a:rPr lang="en-IN" dirty="0" smtClean="0"/>
                  <a:t> </a:t>
                </a:r>
                <a:endParaRPr lang="en-US" baseline="-25000" dirty="0"/>
              </a:p>
            </p:txBody>
          </p:sp>
        </mc:Choice>
        <mc:Fallback xmlns="">
          <p:sp>
            <p:nvSpPr>
              <p:cNvPr id="4" name="TextBox 3"/>
              <p:cNvSpPr txBox="1">
                <a:spLocks noRot="1" noChangeAspect="1" noMove="1" noResize="1" noEditPoints="1" noAdjustHandles="1" noChangeArrowheads="1" noChangeShapeType="1" noTextEdit="1"/>
              </p:cNvSpPr>
              <p:nvPr/>
            </p:nvSpPr>
            <p:spPr>
              <a:xfrm>
                <a:off x="381000" y="1676400"/>
                <a:ext cx="8382000" cy="3652282"/>
              </a:xfrm>
              <a:prstGeom prst="rect">
                <a:avLst/>
              </a:prstGeom>
              <a:blipFill rotWithShape="0">
                <a:blip r:embed="rId2"/>
                <a:stretch>
                  <a:fillRect l="-800" t="-835"/>
                </a:stretch>
              </a:blipFill>
            </p:spPr>
            <p:txBody>
              <a:bodyPr/>
              <a:lstStyle/>
              <a:p>
                <a:r>
                  <a:rPr lang="en-US">
                    <a:noFill/>
                  </a:rPr>
                  <a:t> </a:t>
                </a:r>
              </a:p>
            </p:txBody>
          </p:sp>
        </mc:Fallback>
      </mc:AlternateContent>
    </p:spTree>
    <p:extLst>
      <p:ext uri="{BB962C8B-B14F-4D97-AF65-F5344CB8AC3E}">
        <p14:creationId xmlns:p14="http://schemas.microsoft.com/office/powerpoint/2010/main" val="5858880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a:t>
            </a:r>
            <a:r>
              <a:rPr lang="el-GR" dirty="0" smtClean="0"/>
              <a:t>θ</a:t>
            </a:r>
            <a:r>
              <a:rPr lang="fr-FR" dirty="0" smtClean="0"/>
              <a:t>1(t</a:t>
            </a:r>
            <a:r>
              <a:rPr lang="fr-FR" dirty="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01" y="1905000"/>
            <a:ext cx="8431997" cy="3952499"/>
          </a:xfrm>
          <a:prstGeom prst="rect">
            <a:avLst/>
          </a:prstGeom>
        </p:spPr>
      </p:pic>
    </p:spTree>
    <p:extLst>
      <p:ext uri="{BB962C8B-B14F-4D97-AF65-F5344CB8AC3E}">
        <p14:creationId xmlns:p14="http://schemas.microsoft.com/office/powerpoint/2010/main" val="251162546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Observer tracing the Output Vector </a:t>
            </a:r>
            <a:r>
              <a:rPr lang="el-GR" dirty="0"/>
              <a:t>θ</a:t>
            </a:r>
            <a:r>
              <a:rPr lang="fr-FR" dirty="0"/>
              <a:t>2(t)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17" y="1905000"/>
            <a:ext cx="8209366" cy="3952499"/>
          </a:xfrm>
          <a:prstGeom prst="rect">
            <a:avLst/>
          </a:prstGeom>
        </p:spPr>
      </p:pic>
    </p:spTree>
    <p:extLst>
      <p:ext uri="{BB962C8B-B14F-4D97-AF65-F5344CB8AC3E}">
        <p14:creationId xmlns:p14="http://schemas.microsoft.com/office/powerpoint/2010/main" val="72376118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The (x, </a:t>
            </a:r>
            <a:r>
              <a:rPr lang="el-GR" dirty="0"/>
              <a:t>θ</a:t>
            </a:r>
            <a:r>
              <a:rPr lang="fr-FR" dirty="0"/>
              <a:t>1(t), </a:t>
            </a:r>
            <a:r>
              <a:rPr lang="el-GR" dirty="0"/>
              <a:t>θ</a:t>
            </a:r>
            <a:r>
              <a:rPr lang="fr-FR" dirty="0"/>
              <a:t>2(t)</a:t>
            </a:r>
            <a:r>
              <a:rPr lang="en-US" dirty="0" smtClean="0"/>
              <a:t>) States of the System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28800"/>
            <a:ext cx="8686799" cy="4800600"/>
          </a:xfrm>
          <a:prstGeom prst="rect">
            <a:avLst/>
          </a:prstGeom>
        </p:spPr>
      </p:pic>
    </p:spTree>
    <p:extLst>
      <p:ext uri="{BB962C8B-B14F-4D97-AF65-F5344CB8AC3E}">
        <p14:creationId xmlns:p14="http://schemas.microsoft.com/office/powerpoint/2010/main" val="413024407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pPr algn="ctr"/>
            <a:r>
              <a:rPr lang="en-US" dirty="0" smtClean="0"/>
              <a:t>The (x, </a:t>
            </a:r>
            <a:r>
              <a:rPr lang="el-GR" dirty="0"/>
              <a:t>θ</a:t>
            </a:r>
            <a:r>
              <a:rPr lang="fr-FR" dirty="0"/>
              <a:t>1(t), </a:t>
            </a:r>
            <a:r>
              <a:rPr lang="el-GR" dirty="0"/>
              <a:t>θ</a:t>
            </a:r>
            <a:r>
              <a:rPr lang="fr-FR" dirty="0"/>
              <a:t>2(t)</a:t>
            </a:r>
            <a:r>
              <a:rPr lang="en-US" dirty="0" smtClean="0"/>
              <a:t>) States of the System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28800"/>
            <a:ext cx="8763000" cy="4800600"/>
          </a:xfrm>
          <a:prstGeom prst="rect">
            <a:avLst/>
          </a:prstGeom>
        </p:spPr>
      </p:pic>
    </p:spTree>
    <p:extLst>
      <p:ext uri="{BB962C8B-B14F-4D97-AF65-F5344CB8AC3E}">
        <p14:creationId xmlns:p14="http://schemas.microsoft.com/office/powerpoint/2010/main" val="302102987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502" y="0"/>
            <a:ext cx="7043208" cy="1523494"/>
          </a:xfrm>
        </p:spPr>
        <p:txBody>
          <a:bodyPr/>
          <a:lstStyle/>
          <a:p>
            <a:r>
              <a:rPr dirty="0" smtClean="0"/>
              <a:t>The System in Motion</a:t>
            </a:r>
            <a:endParaRPr lang="en-US" dirty="0"/>
          </a:p>
        </p:txBody>
      </p:sp>
      <p:pic>
        <p:nvPicPr>
          <p:cNvPr id="5" name="Screen 12-07-2015 15-22-0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506" y="1143000"/>
            <a:ext cx="8839200" cy="4972050"/>
          </a:xfrm>
          <a:prstGeom prst="rect">
            <a:avLst/>
          </a:prstGeom>
        </p:spPr>
      </p:pic>
    </p:spTree>
    <p:extLst>
      <p:ext uri="{BB962C8B-B14F-4D97-AF65-F5344CB8AC3E}">
        <p14:creationId xmlns:p14="http://schemas.microsoft.com/office/powerpoint/2010/main" val="38614467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534400" cy="1329595"/>
          </a:xfrm>
        </p:spPr>
        <p:txBody>
          <a:bodyPr/>
          <a:lstStyle/>
          <a:p>
            <a:pPr algn="ctr"/>
            <a:r>
              <a:rPr lang="en-US" dirty="0" smtClean="0"/>
              <a:t>Linear Quadratic Gaussian (LQG) Controller</a:t>
            </a:r>
            <a:endParaRPr lang="en-US" dirty="0"/>
          </a:p>
        </p:txBody>
      </p:sp>
      <p:sp>
        <p:nvSpPr>
          <p:cNvPr id="3" name="Text Placeholder 2"/>
          <p:cNvSpPr>
            <a:spLocks noGrp="1"/>
          </p:cNvSpPr>
          <p:nvPr>
            <p:ph type="body" sz="quarter" idx="10"/>
          </p:nvPr>
        </p:nvSpPr>
        <p:spPr>
          <a:xfrm>
            <a:off x="381000" y="1617345"/>
            <a:ext cx="8382000" cy="3644075"/>
          </a:xfrm>
        </p:spPr>
        <p:txBody>
          <a:bodyPr/>
          <a:lstStyle/>
          <a:p>
            <a:r>
              <a:rPr lang="en-US" dirty="0" smtClean="0"/>
              <a:t>LQG is equivalent to an observer(</a:t>
            </a:r>
            <a:r>
              <a:rPr lang="en-US" dirty="0" err="1" smtClean="0"/>
              <a:t>Kalman</a:t>
            </a:r>
            <a:r>
              <a:rPr lang="en-US" dirty="0" smtClean="0"/>
              <a:t> Filter) combined with a Linear Quadratic(LQR) Controller.</a:t>
            </a:r>
          </a:p>
          <a:p>
            <a:r>
              <a:rPr lang="en-US" dirty="0" smtClean="0"/>
              <a:t>By Separation Principle, we can obtain the </a:t>
            </a:r>
            <a:r>
              <a:rPr lang="en-US" dirty="0" err="1" smtClean="0"/>
              <a:t>Kalman</a:t>
            </a:r>
            <a:r>
              <a:rPr lang="en-US" dirty="0" smtClean="0"/>
              <a:t> Gain ‘L’ for the Observer and the Controller Gain ‘K’ independently and then combine them to get the optimal LQG Controller</a:t>
            </a:r>
          </a:p>
        </p:txBody>
      </p:sp>
    </p:spTree>
    <p:extLst>
      <p:ext uri="{BB962C8B-B14F-4D97-AF65-F5344CB8AC3E}">
        <p14:creationId xmlns:p14="http://schemas.microsoft.com/office/powerpoint/2010/main" val="13500777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534400" cy="1329595"/>
          </a:xfrm>
        </p:spPr>
        <p:txBody>
          <a:bodyPr/>
          <a:lstStyle/>
          <a:p>
            <a:pPr algn="ctr"/>
            <a:r>
              <a:rPr lang="en-US" dirty="0" smtClean="0"/>
              <a:t>Linear Quadratic Gaussian (LQG) Controller</a:t>
            </a:r>
            <a:endParaRPr lang="en-US" dirty="0"/>
          </a:p>
        </p:txBody>
      </p:sp>
      <p:sp>
        <p:nvSpPr>
          <p:cNvPr id="3" name="Text Placeholder 2"/>
          <p:cNvSpPr>
            <a:spLocks noGrp="1"/>
          </p:cNvSpPr>
          <p:nvPr>
            <p:ph type="body" sz="quarter" idx="10"/>
          </p:nvPr>
        </p:nvSpPr>
        <p:spPr>
          <a:xfrm>
            <a:off x="381000" y="1617345"/>
            <a:ext cx="8382000" cy="3693319"/>
          </a:xfrm>
        </p:spPr>
        <p:txBody>
          <a:bodyPr/>
          <a:lstStyle/>
          <a:p>
            <a:r>
              <a:rPr lang="en-US" dirty="0" smtClean="0"/>
              <a:t>The two noises we consider during the construction of the LQG Controller:</a:t>
            </a:r>
          </a:p>
          <a:p>
            <a:pPr lvl="1"/>
            <a:r>
              <a:rPr lang="en-US" dirty="0" smtClean="0"/>
              <a:t>Process Noise (Noise in the input to the system) with a Covariance Matrix </a:t>
            </a:r>
            <a:r>
              <a:rPr lang="el-GR" dirty="0" smtClean="0"/>
              <a:t>Σ</a:t>
            </a:r>
            <a:r>
              <a:rPr lang="en-US" dirty="0"/>
              <a:t>d</a:t>
            </a:r>
            <a:endParaRPr lang="en-US" dirty="0" smtClean="0"/>
          </a:p>
          <a:p>
            <a:pPr lvl="1"/>
            <a:r>
              <a:rPr lang="en-US" dirty="0" smtClean="0"/>
              <a:t>Measurement Noise (present in the output of the system)</a:t>
            </a:r>
            <a:r>
              <a:rPr lang="en-US" dirty="0"/>
              <a:t> with a Covariance Matrix </a:t>
            </a:r>
            <a:r>
              <a:rPr lang="el-GR" dirty="0" smtClean="0"/>
              <a:t>Σ</a:t>
            </a:r>
            <a:r>
              <a:rPr lang="en-US" dirty="0" smtClean="0"/>
              <a:t>v</a:t>
            </a:r>
          </a:p>
          <a:p>
            <a:r>
              <a:rPr lang="en-US" dirty="0" err="1"/>
              <a:t>reg</a:t>
            </a:r>
            <a:r>
              <a:rPr lang="en-US" dirty="0"/>
              <a:t> = </a:t>
            </a:r>
            <a:r>
              <a:rPr lang="en-US" dirty="0" err="1"/>
              <a:t>lqg</a:t>
            </a:r>
            <a:r>
              <a:rPr lang="en-US" dirty="0"/>
              <a:t>(</a:t>
            </a:r>
            <a:r>
              <a:rPr lang="en-US" dirty="0" err="1"/>
              <a:t>sys,QXU,QWV</a:t>
            </a:r>
            <a:r>
              <a:rPr lang="en-US" dirty="0" smtClean="0"/>
              <a:t>)   - </a:t>
            </a:r>
            <a:r>
              <a:rPr lang="en-US" dirty="0" err="1" smtClean="0"/>
              <a:t>Matlab</a:t>
            </a:r>
            <a:r>
              <a:rPr lang="en-US" dirty="0" smtClean="0"/>
              <a:t> Code</a:t>
            </a:r>
          </a:p>
          <a:p>
            <a:endParaRPr lang="en-US" dirty="0"/>
          </a:p>
        </p:txBody>
      </p:sp>
    </p:spTree>
    <p:extLst>
      <p:ext uri="{BB962C8B-B14F-4D97-AF65-F5344CB8AC3E}">
        <p14:creationId xmlns:p14="http://schemas.microsoft.com/office/powerpoint/2010/main" val="236630347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pPr algn="ctr"/>
            <a:r>
              <a:rPr lang="en-US" dirty="0" smtClean="0"/>
              <a:t>LQG Controller</a:t>
            </a:r>
            <a:endParaRPr lang="en-US" dirty="0"/>
          </a:p>
        </p:txBody>
      </p:sp>
      <p:sp>
        <p:nvSpPr>
          <p:cNvPr id="3" name="Rectangle 2"/>
          <p:cNvSpPr/>
          <p:nvPr/>
        </p:nvSpPr>
        <p:spPr>
          <a:xfrm>
            <a:off x="609600" y="990600"/>
            <a:ext cx="6934200" cy="646331"/>
          </a:xfrm>
          <a:prstGeom prst="rect">
            <a:avLst/>
          </a:prstGeom>
        </p:spPr>
        <p:txBody>
          <a:bodyPr wrap="square">
            <a:spAutoFit/>
          </a:bodyPr>
          <a:lstStyle/>
          <a:p>
            <a:r>
              <a:rPr lang="en-US" dirty="0"/>
              <a:t>Process Noise (present in the </a:t>
            </a:r>
            <a:r>
              <a:rPr lang="en-US" dirty="0" smtClean="0"/>
              <a:t>States ‘w’) </a:t>
            </a:r>
            <a:r>
              <a:rPr lang="en-US" dirty="0"/>
              <a:t>and Measurement Noise (present in the output of the </a:t>
            </a:r>
            <a:r>
              <a:rPr lang="en-US" dirty="0" smtClean="0"/>
              <a:t>system ‘v’)</a:t>
            </a:r>
            <a:endParaRPr lang="en-US" dirty="0"/>
          </a:p>
        </p:txBody>
      </p:sp>
      <p:pic>
        <p:nvPicPr>
          <p:cNvPr id="5" name="Picture 4"/>
          <p:cNvPicPr>
            <a:picLocks noChangeAspect="1"/>
          </p:cNvPicPr>
          <p:nvPr/>
        </p:nvPicPr>
        <p:blipFill>
          <a:blip r:embed="rId2"/>
          <a:stretch>
            <a:fillRect/>
          </a:stretch>
        </p:blipFill>
        <p:spPr>
          <a:xfrm>
            <a:off x="2576512" y="1905000"/>
            <a:ext cx="3990975" cy="1562100"/>
          </a:xfrm>
          <a:prstGeom prst="rect">
            <a:avLst/>
          </a:prstGeom>
        </p:spPr>
      </p:pic>
      <p:pic>
        <p:nvPicPr>
          <p:cNvPr id="6" name="Picture 5"/>
          <p:cNvPicPr>
            <a:picLocks noChangeAspect="1"/>
          </p:cNvPicPr>
          <p:nvPr/>
        </p:nvPicPr>
        <p:blipFill>
          <a:blip r:embed="rId3"/>
          <a:stretch>
            <a:fillRect/>
          </a:stretch>
        </p:blipFill>
        <p:spPr>
          <a:xfrm>
            <a:off x="2628357" y="3492858"/>
            <a:ext cx="3772443" cy="1279542"/>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316606" y="5105400"/>
                <a:ext cx="8199552" cy="768287"/>
              </a:xfrm>
              <a:prstGeom prst="rect">
                <a:avLst/>
              </a:prstGeom>
              <a:noFill/>
            </p:spPr>
            <p:txBody>
              <a:bodyPr wrap="none" rtlCol="0">
                <a:spAutoFit/>
              </a:bodyPr>
              <a:lstStyle/>
              <a:p>
                <a:r>
                  <a:rPr lang="en-IN" dirty="0" smtClean="0"/>
                  <a:t>It is evident that the dimension of w is equal to that of states (</a:t>
                </a:r>
                <a14:m>
                  <m:oMath xmlns:m="http://schemas.openxmlformats.org/officeDocument/2006/math">
                    <m:f>
                      <m:fPr>
                        <m:ctrlPr>
                          <a:rPr lang="en-IN" i="1" smtClean="0">
                            <a:latin typeface="Cambria Math" panose="02040503050406030204" pitchFamily="18" charset="0"/>
                          </a:rPr>
                        </m:ctrlPr>
                      </m:fPr>
                      <m:num>
                        <m:r>
                          <a:rPr lang="en-IN" i="1" smtClean="0">
                            <a:latin typeface="Cambria Math" panose="02040503050406030204" pitchFamily="18" charset="0"/>
                          </a:rPr>
                          <m:t>𝑑</m:t>
                        </m:r>
                        <m:r>
                          <a:rPr lang="en-IN" b="0" i="1" smtClean="0">
                            <a:latin typeface="Cambria Math" panose="02040503050406030204" pitchFamily="18" charset="0"/>
                          </a:rPr>
                          <m:t>𝑥</m:t>
                        </m:r>
                      </m:num>
                      <m:den>
                        <m:r>
                          <a:rPr lang="en-IN" i="1" smtClean="0">
                            <a:latin typeface="Cambria Math" panose="02040503050406030204" pitchFamily="18" charset="0"/>
                          </a:rPr>
                          <m:t>𝑑</m:t>
                        </m:r>
                        <m:r>
                          <a:rPr lang="en-IN" b="0" i="1" smtClean="0">
                            <a:latin typeface="Cambria Math" panose="02040503050406030204" pitchFamily="18" charset="0"/>
                          </a:rPr>
                          <m:t>𝑡</m:t>
                        </m:r>
                      </m:den>
                    </m:f>
                    <m:r>
                      <a:rPr lang="en-IN" b="0" i="1" smtClean="0">
                        <a:latin typeface="Cambria Math" panose="02040503050406030204" pitchFamily="18" charset="0"/>
                      </a:rPr>
                      <m:t>)</m:t>
                    </m:r>
                  </m:oMath>
                </a14:m>
                <a:r>
                  <a:rPr lang="en-US" dirty="0" smtClean="0"/>
                  <a:t> i.e. w = (6x1) matrix</a:t>
                </a:r>
              </a:p>
              <a:p>
                <a:r>
                  <a:rPr lang="en-IN" dirty="0" smtClean="0"/>
                  <a:t>Also, the dimension of v is equal to that of output y i.e. v = (1x1) matrix</a:t>
                </a:r>
              </a:p>
            </p:txBody>
          </p:sp>
        </mc:Choice>
        <mc:Fallback xmlns="">
          <p:sp>
            <p:nvSpPr>
              <p:cNvPr id="7" name="TextBox 6"/>
              <p:cNvSpPr txBox="1">
                <a:spLocks noRot="1" noChangeAspect="1" noMove="1" noResize="1" noEditPoints="1" noAdjustHandles="1" noChangeArrowheads="1" noChangeShapeType="1" noTextEdit="1"/>
              </p:cNvSpPr>
              <p:nvPr/>
            </p:nvSpPr>
            <p:spPr>
              <a:xfrm>
                <a:off x="316606" y="5105400"/>
                <a:ext cx="8199552" cy="768287"/>
              </a:xfrm>
              <a:prstGeom prst="rect">
                <a:avLst/>
              </a:prstGeom>
              <a:blipFill rotWithShape="0">
                <a:blip r:embed="rId4"/>
                <a:stretch>
                  <a:fillRect l="-669" b="-11111"/>
                </a:stretch>
              </a:blipFill>
            </p:spPr>
            <p:txBody>
              <a:bodyPr/>
              <a:lstStyle/>
              <a:p>
                <a:r>
                  <a:rPr lang="en-US">
                    <a:noFill/>
                  </a:rPr>
                  <a:t> </a:t>
                </a:r>
              </a:p>
            </p:txBody>
          </p:sp>
        </mc:Fallback>
      </mc:AlternateContent>
    </p:spTree>
    <p:extLst>
      <p:ext uri="{BB962C8B-B14F-4D97-AF65-F5344CB8AC3E}">
        <p14:creationId xmlns:p14="http://schemas.microsoft.com/office/powerpoint/2010/main" val="131867285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LQG Controller</a:t>
            </a:r>
            <a:endParaRPr lang="en-US" dirty="0"/>
          </a:p>
        </p:txBody>
      </p:sp>
      <p:sp>
        <p:nvSpPr>
          <p:cNvPr id="3" name="Text Placeholder 2"/>
          <p:cNvSpPr>
            <a:spLocks noGrp="1"/>
          </p:cNvSpPr>
          <p:nvPr>
            <p:ph type="body" sz="quarter" idx="10"/>
          </p:nvPr>
        </p:nvSpPr>
        <p:spPr>
          <a:xfrm>
            <a:off x="337534" y="1079322"/>
            <a:ext cx="8382000" cy="5946243"/>
          </a:xfrm>
        </p:spPr>
        <p:txBody>
          <a:bodyPr/>
          <a:lstStyle/>
          <a:p>
            <a:pPr marL="0" indent="0">
              <a:buNone/>
            </a:pPr>
            <a:r>
              <a:rPr lang="en-IN" sz="2400" dirty="0"/>
              <a:t> </a:t>
            </a:r>
            <a:r>
              <a:rPr lang="en-IN" sz="2400" dirty="0" smtClean="0"/>
              <a:t>The </a:t>
            </a:r>
            <a:r>
              <a:rPr lang="en-IN" sz="2400" dirty="0"/>
              <a:t>process noise </a:t>
            </a:r>
            <a:r>
              <a:rPr lang="en-IN" sz="2400" i="1" dirty="0"/>
              <a:t>w</a:t>
            </a:r>
            <a:r>
              <a:rPr lang="en-IN" sz="2400" dirty="0"/>
              <a:t> and measurement noise </a:t>
            </a:r>
            <a:r>
              <a:rPr lang="en-IN" sz="2400" i="1" dirty="0"/>
              <a:t>v</a:t>
            </a:r>
            <a:r>
              <a:rPr lang="en-IN" sz="2400" dirty="0"/>
              <a:t> are </a:t>
            </a:r>
            <a:r>
              <a:rPr lang="en-IN" sz="2400" dirty="0" smtClean="0"/>
              <a:t>:</a:t>
            </a:r>
          </a:p>
          <a:p>
            <a:pPr marL="0" indent="0">
              <a:buNone/>
            </a:pPr>
            <a:r>
              <a:rPr lang="en-US" sz="2400" dirty="0"/>
              <a:t>w = [0.1,0.1,0.1,0.1,0.1,0.1</a:t>
            </a:r>
            <a:r>
              <a:rPr lang="en-US" sz="2400" dirty="0" smtClean="0"/>
              <a:t>]'; %As low as possible</a:t>
            </a:r>
          </a:p>
          <a:p>
            <a:pPr marL="0" indent="0">
              <a:buNone/>
            </a:pPr>
            <a:r>
              <a:rPr lang="en-US" sz="2400" dirty="0"/>
              <a:t>v = </a:t>
            </a:r>
            <a:r>
              <a:rPr lang="en-US" sz="2400" dirty="0" smtClean="0"/>
              <a:t>0.1;</a:t>
            </a:r>
          </a:p>
          <a:p>
            <a:pPr marL="0" indent="0">
              <a:buNone/>
            </a:pPr>
            <a:r>
              <a:rPr lang="en-IN" sz="2400" dirty="0" smtClean="0"/>
              <a:t>Thus the covariance matrices are </a:t>
            </a:r>
            <a:endParaRPr lang="en-US" sz="2400" dirty="0" smtClean="0"/>
          </a:p>
          <a:p>
            <a:pPr marL="0" indent="0">
              <a:buNone/>
            </a:pPr>
            <a:r>
              <a:rPr lang="en-US" sz="2400" dirty="0" err="1" smtClean="0"/>
              <a:t>vvT</a:t>
            </a:r>
            <a:r>
              <a:rPr lang="en-US" sz="2400" dirty="0" smtClean="0"/>
              <a:t> </a:t>
            </a:r>
            <a:r>
              <a:rPr lang="en-US" sz="2400" dirty="0"/>
              <a:t>= v*v'</a:t>
            </a:r>
          </a:p>
          <a:p>
            <a:pPr marL="0" indent="0">
              <a:buNone/>
            </a:pPr>
            <a:r>
              <a:rPr lang="en-US" sz="2400" dirty="0" err="1" smtClean="0"/>
              <a:t>wwT</a:t>
            </a:r>
            <a:r>
              <a:rPr lang="en-US" sz="2400" dirty="0" smtClean="0"/>
              <a:t> </a:t>
            </a:r>
            <a:r>
              <a:rPr lang="en-US" sz="2400" dirty="0"/>
              <a:t>= w * w';</a:t>
            </a:r>
          </a:p>
          <a:p>
            <a:pPr marL="0" indent="0">
              <a:buNone/>
            </a:pPr>
            <a:r>
              <a:rPr lang="en-US" sz="2400" dirty="0"/>
              <a:t>Re = </a:t>
            </a:r>
            <a:r>
              <a:rPr lang="en-US" sz="2400" dirty="0" err="1"/>
              <a:t>blkdiag</a:t>
            </a:r>
            <a:r>
              <a:rPr lang="en-US" sz="2400" dirty="0"/>
              <a:t>(</a:t>
            </a:r>
            <a:r>
              <a:rPr lang="en-US" sz="2400" dirty="0" err="1"/>
              <a:t>wwT,vvT</a:t>
            </a:r>
            <a:r>
              <a:rPr lang="en-US" sz="2400" dirty="0" smtClean="0"/>
              <a:t>)  ⁼</a:t>
            </a:r>
            <a:endParaRPr lang="en-US" sz="2400" dirty="0"/>
          </a:p>
          <a:p>
            <a:pPr marL="0" indent="0">
              <a:buNone/>
            </a:pPr>
            <a:r>
              <a:rPr lang="en-IN" sz="2400" dirty="0" smtClean="0"/>
              <a:t>Similarly</a:t>
            </a:r>
          </a:p>
          <a:p>
            <a:pPr marL="0" indent="0">
              <a:buNone/>
            </a:pPr>
            <a:r>
              <a:rPr lang="en-IN" sz="2400" dirty="0" smtClean="0"/>
              <a:t>We use</a:t>
            </a:r>
            <a:endParaRPr lang="en-US" sz="2400" dirty="0"/>
          </a:p>
          <a:p>
            <a:pPr marL="0" indent="0">
              <a:buNone/>
            </a:pPr>
            <a:r>
              <a:rPr lang="en-US" sz="2400" dirty="0" err="1" smtClean="0"/>
              <a:t>Qe</a:t>
            </a:r>
            <a:r>
              <a:rPr lang="en-US" sz="2400" dirty="0" smtClean="0"/>
              <a:t>=</a:t>
            </a:r>
            <a:r>
              <a:rPr lang="en-US" sz="2400" dirty="0" err="1" smtClean="0"/>
              <a:t>blkdiag</a:t>
            </a:r>
            <a:r>
              <a:rPr lang="en-US" sz="2400" dirty="0" smtClean="0"/>
              <a:t>(Q,R) %From previous value used for LQR</a:t>
            </a:r>
          </a:p>
          <a:p>
            <a:pPr marL="0" indent="0">
              <a:buNone/>
            </a:pPr>
            <a:r>
              <a:rPr lang="en-IN" sz="2400" dirty="0" smtClean="0"/>
              <a:t>Finally we generate LQG from :</a:t>
            </a:r>
          </a:p>
          <a:p>
            <a:pPr marL="0" indent="0">
              <a:buNone/>
            </a:pPr>
            <a:r>
              <a:rPr lang="en-US" sz="2400" dirty="0" err="1"/>
              <a:t>klqg</a:t>
            </a:r>
            <a:r>
              <a:rPr lang="en-US" sz="2400" dirty="0"/>
              <a:t>=</a:t>
            </a:r>
            <a:r>
              <a:rPr lang="en-US" sz="2400" dirty="0" err="1"/>
              <a:t>lqg</a:t>
            </a:r>
            <a:r>
              <a:rPr lang="en-US" sz="2400" dirty="0"/>
              <a:t>(</a:t>
            </a:r>
            <a:r>
              <a:rPr lang="en-US" sz="2400" dirty="0" err="1"/>
              <a:t>Linear_System,Qe,Re</a:t>
            </a:r>
            <a:r>
              <a:rPr lang="en-US" sz="2400" dirty="0" smtClean="0"/>
              <a:t>) where </a:t>
            </a:r>
            <a:r>
              <a:rPr lang="en-US" sz="2400" dirty="0" err="1" smtClean="0"/>
              <a:t>linear_system</a:t>
            </a:r>
            <a:r>
              <a:rPr lang="en-US" sz="2400" dirty="0" smtClean="0"/>
              <a:t> is the linear </a:t>
            </a:r>
            <a:r>
              <a:rPr lang="en-US" sz="2400" dirty="0" err="1" smtClean="0"/>
              <a:t>statespace</a:t>
            </a:r>
            <a:r>
              <a:rPr lang="en-US" sz="2400" dirty="0" smtClean="0"/>
              <a:t> model</a:t>
            </a:r>
            <a:endParaRPr lang="en-US" sz="2400" dirty="0"/>
          </a:p>
          <a:p>
            <a:pPr marL="0" indent="0">
              <a:buNone/>
            </a:pPr>
            <a:endParaRPr lang="en-US" sz="2400" dirty="0" smtClean="0"/>
          </a:p>
          <a:p>
            <a:pPr marL="0" indent="0">
              <a:buNone/>
            </a:pPr>
            <a:endParaRPr lang="en-US" sz="2400" dirty="0"/>
          </a:p>
        </p:txBody>
      </p:sp>
      <p:pic>
        <p:nvPicPr>
          <p:cNvPr id="4" name="Picture 3"/>
          <p:cNvPicPr>
            <a:picLocks noChangeAspect="1"/>
          </p:cNvPicPr>
          <p:nvPr/>
        </p:nvPicPr>
        <p:blipFill>
          <a:blip r:embed="rId2"/>
          <a:stretch>
            <a:fillRect/>
          </a:stretch>
        </p:blipFill>
        <p:spPr>
          <a:xfrm>
            <a:off x="3476759" y="3429000"/>
            <a:ext cx="2190482" cy="442522"/>
          </a:xfrm>
          <a:prstGeom prst="rect">
            <a:avLst/>
          </a:prstGeom>
        </p:spPr>
      </p:pic>
    </p:spTree>
    <p:extLst>
      <p:ext uri="{BB962C8B-B14F-4D97-AF65-F5344CB8AC3E}">
        <p14:creationId xmlns:p14="http://schemas.microsoft.com/office/powerpoint/2010/main" val="118882190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LQG Controller</a:t>
            </a:r>
            <a:endParaRPr lang="en-US" dirty="0"/>
          </a:p>
        </p:txBody>
      </p:sp>
      <p:pic>
        <p:nvPicPr>
          <p:cNvPr id="4" name="Picture 3"/>
          <p:cNvPicPr>
            <a:picLocks noChangeAspect="1"/>
          </p:cNvPicPr>
          <p:nvPr/>
        </p:nvPicPr>
        <p:blipFill>
          <a:blip r:embed="rId2"/>
          <a:stretch>
            <a:fillRect/>
          </a:stretch>
        </p:blipFill>
        <p:spPr>
          <a:xfrm>
            <a:off x="379927" y="1620272"/>
            <a:ext cx="8239125" cy="4895850"/>
          </a:xfrm>
          <a:prstGeom prst="rect">
            <a:avLst/>
          </a:prstGeom>
        </p:spPr>
      </p:pic>
      <p:pic>
        <p:nvPicPr>
          <p:cNvPr id="5" name="Picture 4"/>
          <p:cNvPicPr>
            <a:picLocks noChangeAspect="1"/>
          </p:cNvPicPr>
          <p:nvPr/>
        </p:nvPicPr>
        <p:blipFill>
          <a:blip r:embed="rId3"/>
          <a:stretch>
            <a:fillRect/>
          </a:stretch>
        </p:blipFill>
        <p:spPr>
          <a:xfrm>
            <a:off x="1066800" y="2667000"/>
            <a:ext cx="4828577" cy="3637528"/>
          </a:xfrm>
          <a:prstGeom prst="rect">
            <a:avLst/>
          </a:prstGeom>
        </p:spPr>
      </p:pic>
    </p:spTree>
    <p:extLst>
      <p:ext uri="{BB962C8B-B14F-4D97-AF65-F5344CB8AC3E}">
        <p14:creationId xmlns:p14="http://schemas.microsoft.com/office/powerpoint/2010/main" val="397171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p:sp>
        <p:nvSpPr>
          <p:cNvPr id="3" name="Text Placeholder 2"/>
          <p:cNvSpPr>
            <a:spLocks noGrp="1"/>
          </p:cNvSpPr>
          <p:nvPr>
            <p:ph type="body" sz="quarter" idx="10"/>
          </p:nvPr>
        </p:nvSpPr>
        <p:spPr>
          <a:xfrm>
            <a:off x="76200" y="838200"/>
            <a:ext cx="9144000" cy="2308324"/>
          </a:xfrm>
        </p:spPr>
        <p:txBody>
          <a:bodyPr/>
          <a:lstStyle/>
          <a:p>
            <a:pPr marL="0" indent="0">
              <a:buNone/>
            </a:pPr>
            <a:r>
              <a:rPr lang="pt-BR" sz="2000" dirty="0" smtClean="0"/>
              <a:t>In Matlab:</a:t>
            </a:r>
          </a:p>
          <a:p>
            <a:pPr marL="0" indent="0">
              <a:buNone/>
            </a:pPr>
            <a:r>
              <a:rPr lang="pt-BR" sz="2000" dirty="0" smtClean="0"/>
              <a:t>[</a:t>
            </a:r>
            <a:r>
              <a:rPr lang="pt-BR" sz="2000" dirty="0"/>
              <a:t>K, S, e] = </a:t>
            </a:r>
            <a:r>
              <a:rPr lang="pt-BR" sz="2000" dirty="0" smtClean="0"/>
              <a:t>lqr(A,B, </a:t>
            </a:r>
            <a:r>
              <a:rPr lang="pt-BR" sz="2000" dirty="0"/>
              <a:t>Q, </a:t>
            </a:r>
            <a:r>
              <a:rPr lang="pt-BR" sz="2000" dirty="0" smtClean="0"/>
              <a:t>R) </a:t>
            </a:r>
            <a:r>
              <a:rPr lang="en-IN" sz="2000" dirty="0"/>
              <a:t>solves the </a:t>
            </a:r>
            <a:r>
              <a:rPr lang="en-IN" sz="2000" dirty="0" err="1"/>
              <a:t>Riccati</a:t>
            </a:r>
            <a:r>
              <a:rPr lang="en-IN" sz="2000" dirty="0"/>
              <a:t> </a:t>
            </a:r>
            <a:r>
              <a:rPr lang="en-IN" sz="2000" dirty="0" smtClean="0"/>
              <a:t>equation</a:t>
            </a:r>
          </a:p>
          <a:p>
            <a:pPr marL="0" indent="0" algn="ctr">
              <a:buNone/>
            </a:pPr>
            <a:r>
              <a:rPr lang="en-IN" sz="2000" dirty="0" smtClean="0"/>
              <a:t>A’ </a:t>
            </a:r>
            <a:r>
              <a:rPr lang="en-IN" sz="2000" dirty="0"/>
              <a:t>P </a:t>
            </a:r>
            <a:r>
              <a:rPr lang="en-IN" sz="2000" dirty="0" smtClean="0"/>
              <a:t>+ </a:t>
            </a:r>
            <a:r>
              <a:rPr lang="en-IN" sz="2000" dirty="0"/>
              <a:t>P A </a:t>
            </a:r>
            <a:r>
              <a:rPr lang="en-IN" sz="2000" dirty="0" smtClean="0"/>
              <a:t>− </a:t>
            </a:r>
            <a:r>
              <a:rPr lang="en-IN" sz="2000" dirty="0"/>
              <a:t>P BR</a:t>
            </a:r>
            <a:r>
              <a:rPr lang="en-IN" sz="2000" baseline="30000" dirty="0"/>
              <a:t>−</a:t>
            </a:r>
            <a:r>
              <a:rPr lang="en-IN" sz="2000" baseline="30000" dirty="0" smtClean="0"/>
              <a:t>1</a:t>
            </a:r>
            <a:r>
              <a:rPr lang="en-IN" sz="2000" dirty="0" smtClean="0"/>
              <a:t>B’ P </a:t>
            </a:r>
            <a:r>
              <a:rPr lang="en-IN" sz="2000" dirty="0"/>
              <a:t>= </a:t>
            </a:r>
            <a:r>
              <a:rPr lang="en-IN" sz="2000" dirty="0" smtClean="0"/>
              <a:t>-Q </a:t>
            </a:r>
          </a:p>
          <a:p>
            <a:pPr marL="0" indent="0" algn="ctr">
              <a:buNone/>
            </a:pPr>
            <a:r>
              <a:rPr lang="en-IN" sz="2000" dirty="0" smtClean="0"/>
              <a:t>K </a:t>
            </a:r>
            <a:r>
              <a:rPr lang="en-IN" sz="2000" dirty="0"/>
              <a:t>= R</a:t>
            </a:r>
            <a:r>
              <a:rPr lang="en-IN" sz="2000" baseline="30000" dirty="0"/>
              <a:t>−</a:t>
            </a:r>
            <a:r>
              <a:rPr lang="en-IN" sz="2000" baseline="30000" dirty="0" smtClean="0"/>
              <a:t>1</a:t>
            </a:r>
            <a:r>
              <a:rPr lang="en-IN" sz="2000" dirty="0" smtClean="0"/>
              <a:t>B’ </a:t>
            </a:r>
            <a:r>
              <a:rPr lang="en-IN" sz="2000" dirty="0"/>
              <a:t>P</a:t>
            </a:r>
            <a:endParaRPr lang="pt-BR" sz="2000" dirty="0" smtClean="0"/>
          </a:p>
          <a:p>
            <a:pPr marL="0" indent="0">
              <a:buNone/>
            </a:pPr>
            <a:r>
              <a:rPr lang="en-IN" sz="2000" dirty="0"/>
              <a:t>The return values: −K is the state feedback gain matrix. </a:t>
            </a:r>
            <a:endParaRPr lang="en-IN" sz="2000" dirty="0" smtClean="0"/>
          </a:p>
          <a:p>
            <a:pPr marL="0" indent="0">
              <a:buNone/>
            </a:pPr>
            <a:r>
              <a:rPr lang="en-IN" sz="2000" dirty="0"/>
              <a:t>	</a:t>
            </a:r>
            <a:r>
              <a:rPr lang="en-IN" sz="2000" dirty="0" smtClean="0"/>
              <a:t>	    S </a:t>
            </a:r>
            <a:r>
              <a:rPr lang="en-IN" sz="2000" dirty="0"/>
              <a:t>is the solution of the algebraic </a:t>
            </a:r>
            <a:r>
              <a:rPr lang="en-IN" sz="2000" dirty="0" err="1"/>
              <a:t>Riccati</a:t>
            </a:r>
            <a:r>
              <a:rPr lang="en-IN" sz="2000" dirty="0"/>
              <a:t> </a:t>
            </a:r>
            <a:r>
              <a:rPr lang="en-IN" sz="2000" dirty="0" smtClean="0"/>
              <a:t>equation.</a:t>
            </a:r>
          </a:p>
          <a:p>
            <a:pPr marL="0" indent="0">
              <a:buNone/>
            </a:pPr>
            <a:r>
              <a:rPr lang="en-IN" sz="2000" dirty="0" smtClean="0"/>
              <a:t> 	         e </a:t>
            </a:r>
            <a:r>
              <a:rPr lang="en-IN" sz="2000" dirty="0"/>
              <a:t>are the resulting closed loop eigenvalues (i.e. the eigenvalues of A − BK). </a:t>
            </a:r>
            <a:endParaRPr lang="en-US" sz="2000" dirty="0"/>
          </a:p>
        </p:txBody>
      </p:sp>
      <p:sp>
        <p:nvSpPr>
          <p:cNvPr id="4" name="TextBox 3"/>
          <p:cNvSpPr txBox="1"/>
          <p:nvPr/>
        </p:nvSpPr>
        <p:spPr>
          <a:xfrm>
            <a:off x="152400" y="3352800"/>
            <a:ext cx="8339142" cy="3139321"/>
          </a:xfrm>
          <a:prstGeom prst="rect">
            <a:avLst/>
          </a:prstGeom>
          <a:noFill/>
        </p:spPr>
        <p:txBody>
          <a:bodyPr wrap="none" rtlCol="0">
            <a:spAutoFit/>
          </a:bodyPr>
          <a:lstStyle/>
          <a:p>
            <a:r>
              <a:rPr lang="en-IN" dirty="0" smtClean="0"/>
              <a:t>Using : </a:t>
            </a:r>
            <a:r>
              <a:rPr lang="en-US" dirty="0" smtClean="0"/>
              <a:t>R </a:t>
            </a:r>
            <a:r>
              <a:rPr lang="en-US" dirty="0"/>
              <a:t>= 0.00001 </a:t>
            </a:r>
            <a:r>
              <a:rPr lang="en-US" dirty="0" smtClean="0"/>
              <a:t>; and </a:t>
            </a:r>
            <a:r>
              <a:rPr lang="fr-FR" dirty="0" smtClean="0"/>
              <a:t>             Q </a:t>
            </a:r>
            <a:r>
              <a:rPr lang="fr-FR" dirty="0"/>
              <a:t>= [ 10   </a:t>
            </a:r>
            <a:r>
              <a:rPr lang="fr-FR" dirty="0" smtClean="0"/>
              <a:t>  0    0           0           0         0</a:t>
            </a:r>
            <a:r>
              <a:rPr lang="fr-FR" dirty="0"/>
              <a:t>;</a:t>
            </a:r>
          </a:p>
          <a:p>
            <a:r>
              <a:rPr lang="en-US" dirty="0"/>
              <a:t>       </a:t>
            </a:r>
            <a:r>
              <a:rPr lang="en-US" dirty="0" smtClean="0"/>
              <a:t>                		                0   </a:t>
            </a:r>
            <a:r>
              <a:rPr lang="en-US" dirty="0"/>
              <a:t>100   0   </a:t>
            </a:r>
            <a:r>
              <a:rPr lang="en-US" dirty="0" smtClean="0"/>
              <a:t>        0           0        0</a:t>
            </a:r>
            <a:r>
              <a:rPr lang="en-US" dirty="0"/>
              <a:t>;</a:t>
            </a:r>
          </a:p>
          <a:p>
            <a:r>
              <a:rPr lang="en-US" dirty="0"/>
              <a:t>      </a:t>
            </a:r>
            <a:r>
              <a:rPr lang="en-US" dirty="0" smtClean="0"/>
              <a:t>                                                              0   </a:t>
            </a:r>
            <a:r>
              <a:rPr lang="en-US" dirty="0"/>
              <a:t>0  </a:t>
            </a:r>
            <a:r>
              <a:rPr lang="en-US" dirty="0" smtClean="0"/>
              <a:t>  1000*l1   0           0        0</a:t>
            </a:r>
            <a:r>
              <a:rPr lang="en-US" dirty="0"/>
              <a:t>;</a:t>
            </a:r>
          </a:p>
          <a:p>
            <a:r>
              <a:rPr lang="en-US" dirty="0"/>
              <a:t>      </a:t>
            </a:r>
            <a:r>
              <a:rPr lang="en-US" dirty="0" smtClean="0"/>
              <a:t>                                                              0   </a:t>
            </a:r>
            <a:r>
              <a:rPr lang="en-US" dirty="0"/>
              <a:t>0   </a:t>
            </a:r>
            <a:r>
              <a:rPr lang="en-US" dirty="0" smtClean="0"/>
              <a:t>     0    100*l1^2    0        </a:t>
            </a:r>
            <a:r>
              <a:rPr lang="en-US" dirty="0"/>
              <a:t>0;</a:t>
            </a:r>
          </a:p>
          <a:p>
            <a:r>
              <a:rPr lang="en-US" dirty="0"/>
              <a:t>      </a:t>
            </a:r>
            <a:r>
              <a:rPr lang="en-US" dirty="0" smtClean="0"/>
              <a:t>                                                              0   </a:t>
            </a:r>
            <a:r>
              <a:rPr lang="en-US" dirty="0"/>
              <a:t>0   </a:t>
            </a:r>
            <a:r>
              <a:rPr lang="en-US" dirty="0" smtClean="0"/>
              <a:t>     0           0     1000*l2  </a:t>
            </a:r>
            <a:r>
              <a:rPr lang="en-US" dirty="0"/>
              <a:t>0;</a:t>
            </a:r>
          </a:p>
          <a:p>
            <a:r>
              <a:rPr lang="en-US" dirty="0"/>
              <a:t>      </a:t>
            </a:r>
            <a:r>
              <a:rPr lang="en-US" dirty="0" smtClean="0"/>
              <a:t>                                                              0   </a:t>
            </a:r>
            <a:r>
              <a:rPr lang="en-US" dirty="0"/>
              <a:t>0   </a:t>
            </a:r>
            <a:r>
              <a:rPr lang="en-US" dirty="0" smtClean="0"/>
              <a:t>     0   </a:t>
            </a:r>
            <a:r>
              <a:rPr lang="en-US" dirty="0"/>
              <a:t>0   </a:t>
            </a:r>
            <a:r>
              <a:rPr lang="en-US" dirty="0" smtClean="0"/>
              <a:t>   0               100*l2^2</a:t>
            </a:r>
            <a:r>
              <a:rPr lang="en-US" dirty="0"/>
              <a:t>];</a:t>
            </a:r>
          </a:p>
          <a:p>
            <a:r>
              <a:rPr lang="en-US" dirty="0"/>
              <a:t>[</a:t>
            </a:r>
            <a:r>
              <a:rPr lang="en-US" dirty="0" err="1"/>
              <a:t>K,S,e</a:t>
            </a:r>
            <a:r>
              <a:rPr lang="en-US" dirty="0"/>
              <a:t>] = </a:t>
            </a:r>
            <a:r>
              <a:rPr lang="en-US" dirty="0" err="1"/>
              <a:t>lqr</a:t>
            </a:r>
            <a:r>
              <a:rPr lang="en-US" dirty="0"/>
              <a:t>(A,B,Q,R)</a:t>
            </a:r>
          </a:p>
          <a:p>
            <a:r>
              <a:rPr lang="en-IN" dirty="0" smtClean="0"/>
              <a:t>We get following K matrix and </a:t>
            </a:r>
            <a:r>
              <a:rPr lang="en-IN" dirty="0" err="1" smtClean="0"/>
              <a:t>eigen</a:t>
            </a:r>
            <a:r>
              <a:rPr lang="en-IN" dirty="0" smtClean="0"/>
              <a:t> values :</a:t>
            </a:r>
          </a:p>
          <a:p>
            <a:r>
              <a:rPr lang="en-US" dirty="0"/>
              <a:t>K </a:t>
            </a:r>
            <a:r>
              <a:rPr lang="en-US" dirty="0" smtClean="0"/>
              <a:t>=   </a:t>
            </a:r>
            <a:r>
              <a:rPr lang="en-US" dirty="0"/>
              <a:t>1.0e+04 </a:t>
            </a:r>
            <a:r>
              <a:rPr lang="en-US" dirty="0" smtClean="0"/>
              <a:t>* [   </a:t>
            </a:r>
            <a:r>
              <a:rPr lang="en-US" dirty="0"/>
              <a:t>0.1000    0.5535    4.8697    5.5201    4.0664   -</a:t>
            </a:r>
            <a:r>
              <a:rPr lang="en-US" dirty="0" smtClean="0"/>
              <a:t>1.5867 ]</a:t>
            </a:r>
          </a:p>
          <a:p>
            <a:r>
              <a:rPr lang="en-IN" dirty="0"/>
              <a:t>e = </a:t>
            </a:r>
            <a:r>
              <a:rPr lang="en-IN" dirty="0" smtClean="0"/>
              <a:t> </a:t>
            </a:r>
            <a:r>
              <a:rPr lang="en-IN" dirty="0"/>
              <a:t>-5.3080 + </a:t>
            </a:r>
            <a:r>
              <a:rPr lang="en-IN" dirty="0" smtClean="0"/>
              <a:t>0.0000i	 </a:t>
            </a:r>
            <a:r>
              <a:rPr lang="en-IN" dirty="0"/>
              <a:t>-0.3616 + </a:t>
            </a:r>
            <a:r>
              <a:rPr lang="en-IN" dirty="0" smtClean="0"/>
              <a:t>0.0000i 	  </a:t>
            </a:r>
            <a:r>
              <a:rPr lang="en-IN" dirty="0"/>
              <a:t>-0.3619 + </a:t>
            </a:r>
            <a:r>
              <a:rPr lang="en-IN" dirty="0" smtClean="0"/>
              <a:t>0.4519i 	  </a:t>
            </a:r>
            <a:r>
              <a:rPr lang="en-IN" dirty="0"/>
              <a:t>-0.3619 - 0.4519i</a:t>
            </a:r>
          </a:p>
          <a:p>
            <a:r>
              <a:rPr lang="en-IN" dirty="0"/>
              <a:t> </a:t>
            </a:r>
            <a:r>
              <a:rPr lang="en-IN" dirty="0" smtClean="0"/>
              <a:t>        </a:t>
            </a:r>
            <a:r>
              <a:rPr lang="en-IN" dirty="0"/>
              <a:t>-0.1575 + </a:t>
            </a:r>
            <a:r>
              <a:rPr lang="en-IN" dirty="0" smtClean="0"/>
              <a:t>0.8494i	  </a:t>
            </a:r>
            <a:r>
              <a:rPr lang="en-IN" dirty="0"/>
              <a:t>-0.1575 - 0.8494i</a:t>
            </a:r>
            <a:endParaRPr lang="en-US" dirty="0"/>
          </a:p>
        </p:txBody>
      </p:sp>
    </p:spTree>
    <p:extLst>
      <p:ext uri="{BB962C8B-B14F-4D97-AF65-F5344CB8AC3E}">
        <p14:creationId xmlns:p14="http://schemas.microsoft.com/office/powerpoint/2010/main" val="326594509"/>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20975"/>
          <a:stretch/>
        </p:blipFill>
        <p:spPr>
          <a:xfrm>
            <a:off x="228600" y="1447800"/>
            <a:ext cx="8681126" cy="4981575"/>
          </a:xfrm>
          <a:prstGeom prst="rect">
            <a:avLst/>
          </a:prstGeom>
        </p:spPr>
      </p:pic>
      <p:sp>
        <p:nvSpPr>
          <p:cNvPr id="5" name="TextBox 4"/>
          <p:cNvSpPr txBox="1"/>
          <p:nvPr/>
        </p:nvSpPr>
        <p:spPr>
          <a:xfrm>
            <a:off x="1447800" y="609600"/>
            <a:ext cx="6273577" cy="369332"/>
          </a:xfrm>
          <a:prstGeom prst="rect">
            <a:avLst/>
          </a:prstGeom>
          <a:noFill/>
        </p:spPr>
        <p:txBody>
          <a:bodyPr wrap="none" rtlCol="0">
            <a:spAutoFit/>
          </a:bodyPr>
          <a:lstStyle/>
          <a:p>
            <a:r>
              <a:rPr lang="en-IN" dirty="0" smtClean="0"/>
              <a:t>Output of the LQG controller with </a:t>
            </a:r>
            <a:r>
              <a:rPr lang="en-IN" dirty="0" err="1" smtClean="0"/>
              <a:t>Fd</a:t>
            </a:r>
            <a:r>
              <a:rPr lang="en-IN" dirty="0" smtClean="0"/>
              <a:t> = 10, X(0) = 10 and </a:t>
            </a:r>
            <a:r>
              <a:rPr lang="en-IN" dirty="0" err="1" smtClean="0"/>
              <a:t>Xref</a:t>
            </a:r>
            <a:r>
              <a:rPr lang="en-IN" dirty="0" smtClean="0"/>
              <a:t> =12</a:t>
            </a:r>
            <a:endParaRPr lang="en-US" dirty="0"/>
          </a:p>
        </p:txBody>
      </p:sp>
      <p:sp>
        <p:nvSpPr>
          <p:cNvPr id="6" name="TextBox 5"/>
          <p:cNvSpPr txBox="1"/>
          <p:nvPr/>
        </p:nvSpPr>
        <p:spPr>
          <a:xfrm>
            <a:off x="2286000" y="1981200"/>
            <a:ext cx="2401876" cy="369332"/>
          </a:xfrm>
          <a:prstGeom prst="rect">
            <a:avLst/>
          </a:prstGeom>
          <a:noFill/>
        </p:spPr>
        <p:txBody>
          <a:bodyPr wrap="none" rtlCol="0">
            <a:spAutoFit/>
          </a:bodyPr>
          <a:lstStyle/>
          <a:p>
            <a:r>
              <a:rPr lang="en-IN" dirty="0" smtClean="0"/>
              <a:t>Notice Offset: Ref  = 12 </a:t>
            </a:r>
            <a:endParaRPr lang="en-US" dirty="0"/>
          </a:p>
        </p:txBody>
      </p:sp>
      <p:sp>
        <p:nvSpPr>
          <p:cNvPr id="7" name="TextBox 6"/>
          <p:cNvSpPr txBox="1"/>
          <p:nvPr/>
        </p:nvSpPr>
        <p:spPr>
          <a:xfrm>
            <a:off x="2286000" y="3962400"/>
            <a:ext cx="2842253" cy="369332"/>
          </a:xfrm>
          <a:prstGeom prst="rect">
            <a:avLst/>
          </a:prstGeom>
          <a:noFill/>
        </p:spPr>
        <p:txBody>
          <a:bodyPr wrap="none" rtlCol="0">
            <a:spAutoFit/>
          </a:bodyPr>
          <a:lstStyle/>
          <a:p>
            <a:r>
              <a:rPr lang="en-IN" dirty="0" smtClean="0"/>
              <a:t>Basically, it’s a  PD controller</a:t>
            </a:r>
            <a:endParaRPr lang="en-US" dirty="0"/>
          </a:p>
        </p:txBody>
      </p:sp>
    </p:spTree>
    <p:extLst>
      <p:ext uri="{BB962C8B-B14F-4D97-AF65-F5344CB8AC3E}">
        <p14:creationId xmlns:p14="http://schemas.microsoft.com/office/powerpoint/2010/main" val="402378451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00200" y="381000"/>
            <a:ext cx="6309907" cy="493819"/>
          </a:xfrm>
          <a:prstGeom prst="rect">
            <a:avLst/>
          </a:prstGeom>
        </p:spPr>
      </p:pic>
      <p:pic>
        <p:nvPicPr>
          <p:cNvPr id="6" name="Picture 5"/>
          <p:cNvPicPr>
            <a:picLocks noChangeAspect="1"/>
          </p:cNvPicPr>
          <p:nvPr/>
        </p:nvPicPr>
        <p:blipFill>
          <a:blip r:embed="rId3"/>
          <a:stretch>
            <a:fillRect/>
          </a:stretch>
        </p:blipFill>
        <p:spPr>
          <a:xfrm>
            <a:off x="252412" y="1066800"/>
            <a:ext cx="8639175" cy="3990975"/>
          </a:xfrm>
          <a:prstGeom prst="rect">
            <a:avLst/>
          </a:prstGeom>
        </p:spPr>
      </p:pic>
      <p:pic>
        <p:nvPicPr>
          <p:cNvPr id="7" name="Picture 6"/>
          <p:cNvPicPr>
            <a:picLocks noChangeAspect="1"/>
          </p:cNvPicPr>
          <p:nvPr/>
        </p:nvPicPr>
        <p:blipFill>
          <a:blip r:embed="rId4"/>
          <a:stretch>
            <a:fillRect/>
          </a:stretch>
        </p:blipFill>
        <p:spPr>
          <a:xfrm>
            <a:off x="252412" y="5057775"/>
            <a:ext cx="3927216" cy="1695450"/>
          </a:xfrm>
          <a:prstGeom prst="rect">
            <a:avLst/>
          </a:prstGeom>
        </p:spPr>
      </p:pic>
      <p:pic>
        <p:nvPicPr>
          <p:cNvPr id="8" name="Picture 7"/>
          <p:cNvPicPr>
            <a:picLocks noChangeAspect="1"/>
          </p:cNvPicPr>
          <p:nvPr/>
        </p:nvPicPr>
        <p:blipFill>
          <a:blip r:embed="rId5"/>
          <a:stretch>
            <a:fillRect/>
          </a:stretch>
        </p:blipFill>
        <p:spPr>
          <a:xfrm>
            <a:off x="4519612" y="5153025"/>
            <a:ext cx="4371975" cy="1504950"/>
          </a:xfrm>
          <a:prstGeom prst="rect">
            <a:avLst/>
          </a:prstGeom>
        </p:spPr>
      </p:pic>
      <p:sp>
        <p:nvSpPr>
          <p:cNvPr id="9" name="TextBox 8"/>
          <p:cNvSpPr txBox="1"/>
          <p:nvPr/>
        </p:nvSpPr>
        <p:spPr>
          <a:xfrm>
            <a:off x="3706729" y="1097850"/>
            <a:ext cx="1625766" cy="369332"/>
          </a:xfrm>
          <a:prstGeom prst="rect">
            <a:avLst/>
          </a:prstGeom>
          <a:noFill/>
        </p:spPr>
        <p:txBody>
          <a:bodyPr wrap="none" rtlCol="0">
            <a:spAutoFit/>
          </a:bodyPr>
          <a:lstStyle/>
          <a:p>
            <a:r>
              <a:rPr lang="en-IN" dirty="0" smtClean="0">
                <a:solidFill>
                  <a:schemeClr val="bg1"/>
                </a:solidFill>
              </a:rPr>
              <a:t>Q1 and Q1_dot</a:t>
            </a:r>
            <a:endParaRPr lang="en-US" dirty="0">
              <a:solidFill>
                <a:schemeClr val="bg1"/>
              </a:solidFill>
            </a:endParaRPr>
          </a:p>
        </p:txBody>
      </p:sp>
    </p:spTree>
    <p:extLst>
      <p:ext uri="{BB962C8B-B14F-4D97-AF65-F5344CB8AC3E}">
        <p14:creationId xmlns:p14="http://schemas.microsoft.com/office/powerpoint/2010/main" val="4052227675"/>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0981" y="887698"/>
            <a:ext cx="8682037" cy="5355196"/>
          </a:xfrm>
          <a:prstGeom prst="rect">
            <a:avLst/>
          </a:prstGeom>
        </p:spPr>
      </p:pic>
      <p:sp>
        <p:nvSpPr>
          <p:cNvPr id="3" name="Text Placeholder 2"/>
          <p:cNvSpPr>
            <a:spLocks noGrp="1"/>
          </p:cNvSpPr>
          <p:nvPr>
            <p:ph type="body" sz="quarter" idx="10"/>
          </p:nvPr>
        </p:nvSpPr>
        <p:spPr>
          <a:xfrm>
            <a:off x="381000" y="1411552"/>
            <a:ext cx="8382000" cy="443198"/>
          </a:xfrm>
        </p:spPr>
        <p:txBody>
          <a:bodyPr/>
          <a:lstStyle/>
          <a:p>
            <a:pPr marL="0" indent="0">
              <a:buNone/>
            </a:pPr>
            <a:endParaRPr lang="en-US" dirty="0"/>
          </a:p>
        </p:txBody>
      </p:sp>
      <p:pic>
        <p:nvPicPr>
          <p:cNvPr id="4" name="Picture 3"/>
          <p:cNvPicPr>
            <a:picLocks noChangeAspect="1"/>
          </p:cNvPicPr>
          <p:nvPr/>
        </p:nvPicPr>
        <p:blipFill>
          <a:blip r:embed="rId3"/>
          <a:stretch>
            <a:fillRect/>
          </a:stretch>
        </p:blipFill>
        <p:spPr>
          <a:xfrm>
            <a:off x="1600200" y="381000"/>
            <a:ext cx="6309907" cy="493819"/>
          </a:xfrm>
          <a:prstGeom prst="rect">
            <a:avLst/>
          </a:prstGeom>
        </p:spPr>
      </p:pic>
      <p:sp>
        <p:nvSpPr>
          <p:cNvPr id="6" name="TextBox 5"/>
          <p:cNvSpPr txBox="1"/>
          <p:nvPr/>
        </p:nvSpPr>
        <p:spPr>
          <a:xfrm>
            <a:off x="3706729" y="1097850"/>
            <a:ext cx="1625766" cy="369332"/>
          </a:xfrm>
          <a:prstGeom prst="rect">
            <a:avLst/>
          </a:prstGeom>
          <a:noFill/>
        </p:spPr>
        <p:txBody>
          <a:bodyPr wrap="none" rtlCol="0">
            <a:spAutoFit/>
          </a:bodyPr>
          <a:lstStyle/>
          <a:p>
            <a:r>
              <a:rPr lang="en-IN" dirty="0" smtClean="0">
                <a:solidFill>
                  <a:schemeClr val="bg1"/>
                </a:solidFill>
              </a:rPr>
              <a:t>Q1 and Q1_dot</a:t>
            </a:r>
            <a:endParaRPr lang="en-US" dirty="0">
              <a:solidFill>
                <a:schemeClr val="bg1"/>
              </a:solidFill>
            </a:endParaRPr>
          </a:p>
        </p:txBody>
      </p:sp>
      <p:pic>
        <p:nvPicPr>
          <p:cNvPr id="9" name="Picture 8"/>
          <p:cNvPicPr>
            <a:picLocks noChangeAspect="1"/>
          </p:cNvPicPr>
          <p:nvPr/>
        </p:nvPicPr>
        <p:blipFill rotWithShape="1">
          <a:blip r:embed="rId4"/>
          <a:srcRect l="-695" t="-9872" r="695" b="34184"/>
          <a:stretch/>
        </p:blipFill>
        <p:spPr>
          <a:xfrm>
            <a:off x="195564" y="4572000"/>
            <a:ext cx="4338847" cy="1600200"/>
          </a:xfrm>
          <a:prstGeom prst="rect">
            <a:avLst/>
          </a:prstGeom>
        </p:spPr>
      </p:pic>
      <p:pic>
        <p:nvPicPr>
          <p:cNvPr id="10" name="Picture 9"/>
          <p:cNvPicPr>
            <a:picLocks noChangeAspect="1"/>
          </p:cNvPicPr>
          <p:nvPr/>
        </p:nvPicPr>
        <p:blipFill>
          <a:blip r:embed="rId5"/>
          <a:stretch>
            <a:fillRect/>
          </a:stretch>
        </p:blipFill>
        <p:spPr>
          <a:xfrm>
            <a:off x="5704599" y="4572000"/>
            <a:ext cx="3038009" cy="1468072"/>
          </a:xfrm>
          <a:prstGeom prst="rect">
            <a:avLst/>
          </a:prstGeom>
        </p:spPr>
      </p:pic>
    </p:spTree>
    <p:extLst>
      <p:ext uri="{BB962C8B-B14F-4D97-AF65-F5344CB8AC3E}">
        <p14:creationId xmlns:p14="http://schemas.microsoft.com/office/powerpoint/2010/main" val="294739679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Offset Correction</a:t>
            </a:r>
            <a:endParaRPr lang="en-US" dirty="0"/>
          </a:p>
        </p:txBody>
      </p:sp>
      <p:sp>
        <p:nvSpPr>
          <p:cNvPr id="3" name="Text Placeholder 2"/>
          <p:cNvSpPr>
            <a:spLocks noGrp="1"/>
          </p:cNvSpPr>
          <p:nvPr>
            <p:ph type="body" sz="quarter" idx="10"/>
          </p:nvPr>
        </p:nvSpPr>
        <p:spPr>
          <a:xfrm>
            <a:off x="381000" y="1411552"/>
            <a:ext cx="8382000" cy="984885"/>
          </a:xfrm>
        </p:spPr>
        <p:txBody>
          <a:bodyPr/>
          <a:lstStyle/>
          <a:p>
            <a:pPr marL="0" indent="0">
              <a:buNone/>
            </a:pPr>
            <a:r>
              <a:rPr lang="en-IN" dirty="0" smtClean="0"/>
              <a:t>Add Integrator to  track error in LQR Gain</a:t>
            </a:r>
          </a:p>
          <a:p>
            <a:pPr marL="0" indent="0">
              <a:buNone/>
            </a:pPr>
            <a:endParaRPr lang="en-US" dirty="0"/>
          </a:p>
        </p:txBody>
      </p:sp>
      <p:pic>
        <p:nvPicPr>
          <p:cNvPr id="4" name="Picture 3"/>
          <p:cNvPicPr>
            <a:picLocks noChangeAspect="1"/>
          </p:cNvPicPr>
          <p:nvPr/>
        </p:nvPicPr>
        <p:blipFill>
          <a:blip r:embed="rId2"/>
          <a:stretch>
            <a:fillRect/>
          </a:stretch>
        </p:blipFill>
        <p:spPr>
          <a:xfrm>
            <a:off x="609600" y="1920093"/>
            <a:ext cx="7358062" cy="4389708"/>
          </a:xfrm>
          <a:prstGeom prst="rect">
            <a:avLst/>
          </a:prstGeom>
        </p:spPr>
      </p:pic>
    </p:spTree>
    <p:extLst>
      <p:ext uri="{BB962C8B-B14F-4D97-AF65-F5344CB8AC3E}">
        <p14:creationId xmlns:p14="http://schemas.microsoft.com/office/powerpoint/2010/main" val="806641358"/>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1295400"/>
            <a:ext cx="8655060" cy="4894750"/>
          </a:xfrm>
          <a:prstGeom prst="rect">
            <a:avLst/>
          </a:prstGeom>
        </p:spPr>
      </p:pic>
      <p:sp>
        <p:nvSpPr>
          <p:cNvPr id="5" name="TextBox 4"/>
          <p:cNvSpPr txBox="1"/>
          <p:nvPr/>
        </p:nvSpPr>
        <p:spPr>
          <a:xfrm>
            <a:off x="4191000" y="1371600"/>
            <a:ext cx="1321196" cy="369332"/>
          </a:xfrm>
          <a:prstGeom prst="rect">
            <a:avLst/>
          </a:prstGeom>
          <a:noFill/>
        </p:spPr>
        <p:txBody>
          <a:bodyPr wrap="none" rtlCol="0">
            <a:spAutoFit/>
          </a:bodyPr>
          <a:lstStyle/>
          <a:p>
            <a:r>
              <a:rPr lang="en-IN" dirty="0" smtClean="0">
                <a:solidFill>
                  <a:schemeClr val="bg1"/>
                </a:solidFill>
              </a:rPr>
              <a:t>X and </a:t>
            </a:r>
            <a:r>
              <a:rPr lang="en-IN" dirty="0" err="1" smtClean="0">
                <a:solidFill>
                  <a:schemeClr val="bg1"/>
                </a:solidFill>
              </a:rPr>
              <a:t>X_dot</a:t>
            </a:r>
            <a:endParaRPr lang="en-US" dirty="0">
              <a:solidFill>
                <a:schemeClr val="bg1"/>
              </a:solidFill>
            </a:endParaRPr>
          </a:p>
        </p:txBody>
      </p:sp>
      <p:sp>
        <p:nvSpPr>
          <p:cNvPr id="6" name="TextBox 5"/>
          <p:cNvSpPr txBox="1"/>
          <p:nvPr/>
        </p:nvSpPr>
        <p:spPr>
          <a:xfrm>
            <a:off x="1752600" y="2286000"/>
            <a:ext cx="5729902" cy="646331"/>
          </a:xfrm>
          <a:prstGeom prst="rect">
            <a:avLst/>
          </a:prstGeom>
          <a:noFill/>
        </p:spPr>
        <p:txBody>
          <a:bodyPr wrap="none" rtlCol="0">
            <a:spAutoFit/>
          </a:bodyPr>
          <a:lstStyle/>
          <a:p>
            <a:r>
              <a:rPr lang="en-IN" dirty="0" smtClean="0">
                <a:solidFill>
                  <a:schemeClr val="bg1"/>
                </a:solidFill>
              </a:rPr>
              <a:t>Error goes to zero after addition of integrator to the system</a:t>
            </a:r>
          </a:p>
          <a:p>
            <a:pPr algn="ctr"/>
            <a:r>
              <a:rPr lang="en-IN" dirty="0" smtClean="0">
                <a:solidFill>
                  <a:schemeClr val="bg1"/>
                </a:solidFill>
              </a:rPr>
              <a:t>(</a:t>
            </a:r>
            <a:r>
              <a:rPr lang="en-IN" dirty="0" err="1" smtClean="0">
                <a:solidFill>
                  <a:schemeClr val="bg1"/>
                </a:solidFill>
              </a:rPr>
              <a:t>Fd</a:t>
            </a:r>
            <a:r>
              <a:rPr lang="en-IN" dirty="0" smtClean="0">
                <a:solidFill>
                  <a:schemeClr val="bg1"/>
                </a:solidFill>
              </a:rPr>
              <a:t> = 100)</a:t>
            </a:r>
            <a:endParaRPr lang="en-US" dirty="0">
              <a:solidFill>
                <a:schemeClr val="bg1"/>
              </a:solidFill>
            </a:endParaRPr>
          </a:p>
        </p:txBody>
      </p:sp>
    </p:spTree>
    <p:extLst>
      <p:ext uri="{BB962C8B-B14F-4D97-AF65-F5344CB8AC3E}">
        <p14:creationId xmlns:p14="http://schemas.microsoft.com/office/powerpoint/2010/main" val="2195941616"/>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81200"/>
            <a:ext cx="9067800" cy="1107996"/>
          </a:xfrm>
        </p:spPr>
        <p:txBody>
          <a:bodyPr/>
          <a:lstStyle/>
          <a:p>
            <a:pPr algn="ctr"/>
            <a:r>
              <a:rPr lang="en-IN" sz="8000" dirty="0" smtClean="0"/>
              <a:t>Thank You!</a:t>
            </a:r>
            <a:endParaRPr lang="en-US" sz="8000" dirty="0"/>
          </a:p>
        </p:txBody>
      </p:sp>
    </p:spTree>
    <p:extLst>
      <p:ext uri="{BB962C8B-B14F-4D97-AF65-F5344CB8AC3E}">
        <p14:creationId xmlns:p14="http://schemas.microsoft.com/office/powerpoint/2010/main" val="423442143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p:sp>
        <p:nvSpPr>
          <p:cNvPr id="3" name="Text Placeholder 2"/>
          <p:cNvSpPr>
            <a:spLocks noGrp="1"/>
          </p:cNvSpPr>
          <p:nvPr>
            <p:ph type="body" sz="quarter" idx="10"/>
          </p:nvPr>
        </p:nvSpPr>
        <p:spPr>
          <a:xfrm>
            <a:off x="381000" y="1411552"/>
            <a:ext cx="8382000" cy="775597"/>
          </a:xfrm>
        </p:spPr>
        <p:txBody>
          <a:bodyPr/>
          <a:lstStyle/>
          <a:p>
            <a:r>
              <a:rPr lang="en-IN" sz="2800" dirty="0" smtClean="0"/>
              <a:t>Let’s test our Q and R! Applying K to the non linear system X(0) = [10 0 90 0 -90 0]</a:t>
            </a:r>
            <a:endParaRPr lang="en-US" sz="2800" dirty="0"/>
          </a:p>
        </p:txBody>
      </p:sp>
      <p:pic>
        <p:nvPicPr>
          <p:cNvPr id="4" name="Picture 3"/>
          <p:cNvPicPr>
            <a:picLocks noChangeAspect="1"/>
          </p:cNvPicPr>
          <p:nvPr/>
        </p:nvPicPr>
        <p:blipFill>
          <a:blip r:embed="rId2"/>
          <a:stretch>
            <a:fillRect/>
          </a:stretch>
        </p:blipFill>
        <p:spPr>
          <a:xfrm>
            <a:off x="668206" y="2676885"/>
            <a:ext cx="8104453" cy="3773829"/>
          </a:xfrm>
          <a:prstGeom prst="rect">
            <a:avLst/>
          </a:prstGeom>
        </p:spPr>
      </p:pic>
    </p:spTree>
    <p:extLst>
      <p:ext uri="{BB962C8B-B14F-4D97-AF65-F5344CB8AC3E}">
        <p14:creationId xmlns:p14="http://schemas.microsoft.com/office/powerpoint/2010/main" val="152233356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p:sp>
        <p:nvSpPr>
          <p:cNvPr id="3" name="Text Placeholder 2"/>
          <p:cNvSpPr>
            <a:spLocks noGrp="1"/>
          </p:cNvSpPr>
          <p:nvPr>
            <p:ph type="body" sz="quarter" idx="10"/>
          </p:nvPr>
        </p:nvSpPr>
        <p:spPr>
          <a:xfrm>
            <a:off x="381000" y="1411552"/>
            <a:ext cx="8382000" cy="1428083"/>
          </a:xfrm>
        </p:spPr>
        <p:txBody>
          <a:bodyPr/>
          <a:lstStyle/>
          <a:p>
            <a:r>
              <a:rPr lang="en-IN" dirty="0"/>
              <a:t>Let’s test our Q and R! Applying K to the non linear system X(0) = [10 0 90 0 -90 0]</a:t>
            </a:r>
            <a:endParaRPr lang="en-US" dirty="0"/>
          </a:p>
          <a:p>
            <a:endParaRPr lang="en-US" dirty="0"/>
          </a:p>
        </p:txBody>
      </p:sp>
      <p:pic>
        <p:nvPicPr>
          <p:cNvPr id="4" name="Picture 3"/>
          <p:cNvPicPr>
            <a:picLocks noChangeAspect="1"/>
          </p:cNvPicPr>
          <p:nvPr/>
        </p:nvPicPr>
        <p:blipFill>
          <a:blip r:embed="rId2"/>
          <a:stretch>
            <a:fillRect/>
          </a:stretch>
        </p:blipFill>
        <p:spPr>
          <a:xfrm>
            <a:off x="76200" y="2667000"/>
            <a:ext cx="8806753" cy="4038600"/>
          </a:xfrm>
          <a:prstGeom prst="rect">
            <a:avLst/>
          </a:prstGeom>
        </p:spPr>
      </p:pic>
      <p:pic>
        <p:nvPicPr>
          <p:cNvPr id="5" name="Picture 4"/>
          <p:cNvPicPr>
            <a:picLocks noChangeAspect="1"/>
          </p:cNvPicPr>
          <p:nvPr/>
        </p:nvPicPr>
        <p:blipFill>
          <a:blip r:embed="rId3"/>
          <a:stretch>
            <a:fillRect/>
          </a:stretch>
        </p:blipFill>
        <p:spPr>
          <a:xfrm>
            <a:off x="838200" y="3657600"/>
            <a:ext cx="2617400" cy="2185758"/>
          </a:xfrm>
          <a:prstGeom prst="rect">
            <a:avLst/>
          </a:prstGeom>
        </p:spPr>
      </p:pic>
    </p:spTree>
    <p:extLst>
      <p:ext uri="{BB962C8B-B14F-4D97-AF65-F5344CB8AC3E}">
        <p14:creationId xmlns:p14="http://schemas.microsoft.com/office/powerpoint/2010/main" val="128254829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LQR Design</a:t>
            </a:r>
            <a:endParaRPr lang="en-US" dirty="0"/>
          </a:p>
        </p:txBody>
      </p:sp>
      <p:sp>
        <p:nvSpPr>
          <p:cNvPr id="3" name="Text Placeholder 2"/>
          <p:cNvSpPr>
            <a:spLocks noGrp="1"/>
          </p:cNvSpPr>
          <p:nvPr>
            <p:ph type="body" sz="quarter" idx="10"/>
          </p:nvPr>
        </p:nvSpPr>
        <p:spPr>
          <a:xfrm>
            <a:off x="152400" y="1066800"/>
            <a:ext cx="8382000" cy="1021818"/>
          </a:xfrm>
        </p:spPr>
        <p:txBody>
          <a:bodyPr/>
          <a:lstStyle/>
          <a:p>
            <a:r>
              <a:rPr lang="en-IN" sz="2000" dirty="0" smtClean="0"/>
              <a:t>Cool! It works! Lets push the limits of the cart --  I mean the controller!</a:t>
            </a:r>
          </a:p>
          <a:p>
            <a:r>
              <a:rPr lang="en-IN" sz="2000" dirty="0" err="1" smtClean="0"/>
              <a:t>X_ref</a:t>
            </a:r>
            <a:r>
              <a:rPr lang="en-IN" sz="2000" dirty="0" smtClean="0"/>
              <a:t> = 1400</a:t>
            </a:r>
          </a:p>
          <a:p>
            <a:endParaRPr lang="en-US" sz="2400" dirty="0"/>
          </a:p>
        </p:txBody>
      </p:sp>
      <p:pic>
        <p:nvPicPr>
          <p:cNvPr id="5" name="Picture 4"/>
          <p:cNvPicPr>
            <a:picLocks noChangeAspect="1"/>
          </p:cNvPicPr>
          <p:nvPr/>
        </p:nvPicPr>
        <p:blipFill>
          <a:blip r:embed="rId2"/>
          <a:stretch>
            <a:fillRect/>
          </a:stretch>
        </p:blipFill>
        <p:spPr>
          <a:xfrm>
            <a:off x="19809" y="1905000"/>
            <a:ext cx="10190991" cy="4737189"/>
          </a:xfrm>
          <a:prstGeom prst="rect">
            <a:avLst/>
          </a:prstGeom>
        </p:spPr>
      </p:pic>
    </p:spTree>
    <p:extLst>
      <p:ext uri="{BB962C8B-B14F-4D97-AF65-F5344CB8AC3E}">
        <p14:creationId xmlns:p14="http://schemas.microsoft.com/office/powerpoint/2010/main" val="107169791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E64B3FB-D41B-43EA-9BB3-E80B28B33B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Sample presentation slides (Blue rays design)</Template>
  <TotalTime>1305</TotalTime>
  <Words>1993</Words>
  <Application>Microsoft Office PowerPoint</Application>
  <PresentationFormat>On-screen Show (4:3)</PresentationFormat>
  <Paragraphs>269</Paragraphs>
  <Slides>65</Slides>
  <Notes>2</Notes>
  <HiddenSlides>0</HiddenSlides>
  <MMClips>1</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2</vt:i4>
      </vt:variant>
      <vt:variant>
        <vt:lpstr>Slide Titles</vt:lpstr>
      </vt:variant>
      <vt:variant>
        <vt:i4>65</vt:i4>
      </vt:variant>
    </vt:vector>
  </HeadingPairs>
  <TitlesOfParts>
    <vt:vector size="74" baseType="lpstr">
      <vt:lpstr>Arial</vt:lpstr>
      <vt:lpstr>Calibri</vt:lpstr>
      <vt:lpstr>Cambria Math</vt:lpstr>
      <vt:lpstr>Courier New</vt:lpstr>
      <vt:lpstr>Wingdings</vt:lpstr>
      <vt:lpstr>Blue Segoe 4-3 template-template_April-17-2007</vt:lpstr>
      <vt:lpstr>White with Courier font for code slides</vt:lpstr>
      <vt:lpstr>Equation</vt:lpstr>
      <vt:lpstr>Microsoft Equation 3.0</vt:lpstr>
      <vt:lpstr>Control of Robotic System – Final Project</vt:lpstr>
      <vt:lpstr>Mini Project System </vt:lpstr>
      <vt:lpstr>LQR design</vt:lpstr>
      <vt:lpstr>LQR design</vt:lpstr>
      <vt:lpstr>LQR DESGIN</vt:lpstr>
      <vt:lpstr>LQR Design</vt:lpstr>
      <vt:lpstr>LQR design</vt:lpstr>
      <vt:lpstr>LQR Design</vt:lpstr>
      <vt:lpstr>LQR Design</vt:lpstr>
      <vt:lpstr>LQR design</vt:lpstr>
      <vt:lpstr>LQR Design</vt:lpstr>
      <vt:lpstr>LQR Design</vt:lpstr>
      <vt:lpstr>LQR Design</vt:lpstr>
      <vt:lpstr>LQR Design</vt:lpstr>
      <vt:lpstr>LQR Design</vt:lpstr>
      <vt:lpstr>Luenberger Observer for a system</vt:lpstr>
      <vt:lpstr>Luenberger Observer for a system</vt:lpstr>
      <vt:lpstr>Overall Design Process</vt:lpstr>
      <vt:lpstr>Design of Luenberger Observer</vt:lpstr>
      <vt:lpstr>The Pole Placement Method</vt:lpstr>
      <vt:lpstr>Observer + Controller</vt:lpstr>
      <vt:lpstr>Observable Linearized Systems</vt:lpstr>
      <vt:lpstr>Actual Design</vt:lpstr>
      <vt:lpstr>Zero Reference and all negative poles: Observer tracing the Output Vector  x(t)</vt:lpstr>
      <vt:lpstr>Zero Reference and all negative poles : Observer tracing the Output Vector θ1(t)</vt:lpstr>
      <vt:lpstr>Zero Reference and all negative poles : Observer tracing the Output Vector θ2(t)</vt:lpstr>
      <vt:lpstr>Linearized System for Output Vector  x(t)</vt:lpstr>
      <vt:lpstr>Observer tracing the Output Vector  x(t)</vt:lpstr>
      <vt:lpstr>The (x, θ1(t), θ2(t)) States of the System</vt:lpstr>
      <vt:lpstr>Non-Linearized System</vt:lpstr>
      <vt:lpstr>Non-Linearized System</vt:lpstr>
      <vt:lpstr>Non-Linearized System for Output Vector  x(t)</vt:lpstr>
      <vt:lpstr>Observer tracing the Output Vector  x(t)</vt:lpstr>
      <vt:lpstr>The (x, θ1(t), θ2(t)) States of the System</vt:lpstr>
      <vt:lpstr>Linearized System for Output Vector  (x(t), θ2(t))</vt:lpstr>
      <vt:lpstr>Observer tracing the Output Vector  x(t)</vt:lpstr>
      <vt:lpstr>Observer tracing the Output Vector θ2(t)</vt:lpstr>
      <vt:lpstr>The (x, θ1(t), θ2(t)) States of the System</vt:lpstr>
      <vt:lpstr>Non-Linearized System for Output Vector  (x(t), θ2(t))</vt:lpstr>
      <vt:lpstr>Observer tracing the Output Vector  x(t)</vt:lpstr>
      <vt:lpstr>Observer tracing the Output Vector θ2(t)</vt:lpstr>
      <vt:lpstr>The (x, θ1(t), θ2(t)) States of the System</vt:lpstr>
      <vt:lpstr>Linearized System for Output Vector  (x(t), θ1(t), θ2(t))</vt:lpstr>
      <vt:lpstr>Observer tracing the Output Vector  x(t)</vt:lpstr>
      <vt:lpstr>Observer tracing the Output Vector θ1(t)</vt:lpstr>
      <vt:lpstr>Observer tracing the Output Vector θ2(t)</vt:lpstr>
      <vt:lpstr>The (x, θ1(t), θ2(t)) States of the System</vt:lpstr>
      <vt:lpstr>Non-Linearized System for Output Vector  (x(t), θ1(t), θ2(t))</vt:lpstr>
      <vt:lpstr>Observer tracing the Output Vector  x(t)</vt:lpstr>
      <vt:lpstr>Observer tracing the Output Vector θ1(t)</vt:lpstr>
      <vt:lpstr>Observer tracing the Output Vector θ2(t)</vt:lpstr>
      <vt:lpstr>The (x, θ1(t), θ2(t)) States of the System</vt:lpstr>
      <vt:lpstr>The (x, θ1(t), θ2(t)) States of the System</vt:lpstr>
      <vt:lpstr>The System in Motion</vt:lpstr>
      <vt:lpstr>Linear Quadratic Gaussian (LQG) Controller</vt:lpstr>
      <vt:lpstr>Linear Quadratic Gaussian (LQG) Controller</vt:lpstr>
      <vt:lpstr>LQG Controller</vt:lpstr>
      <vt:lpstr>LQG Controller</vt:lpstr>
      <vt:lpstr>LQG Controller</vt:lpstr>
      <vt:lpstr>PowerPoint Presentation</vt:lpstr>
      <vt:lpstr>PowerPoint Presentation</vt:lpstr>
      <vt:lpstr>PowerPoint Presentation</vt:lpstr>
      <vt:lpstr>Offset Correction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of Robotic System – Final Project</dc:title>
  <dc:creator>ANKUR JAIN</dc:creator>
  <cp:keywords/>
  <cp:lastModifiedBy>ANKUR JAIN</cp:lastModifiedBy>
  <cp:revision>116</cp:revision>
  <dcterms:created xsi:type="dcterms:W3CDTF">2015-12-06T18:33:59Z</dcterms:created>
  <dcterms:modified xsi:type="dcterms:W3CDTF">2015-12-07T21:29:26Z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TC102867099990</vt:lpwstr>
  </property>
</Properties>
</file>